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3.svg" ContentType="image/svg+xml"/>
  <Override PartName="/ppt/media/image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5" r:id="rId3"/>
  </p:sldMasterIdLst>
  <p:notesMasterIdLst>
    <p:notesMasterId r:id="rId5"/>
  </p:notesMasterIdLst>
  <p:handoutMasterIdLst>
    <p:handoutMasterId r:id="rId10"/>
  </p:handoutMasterIdLst>
  <p:sldIdLst>
    <p:sldId id="256" r:id="rId4"/>
    <p:sldId id="260" r:id="rId6"/>
    <p:sldId id="265" r:id="rId7"/>
    <p:sldId id="262" r:id="rId8"/>
    <p:sldId id="263" r:id="rId9"/>
  </p:sldIdLst>
  <p:sldSz cx="7556500" cy="10693400"/>
  <p:notesSz cx="7556500" cy="10693400"/>
  <p:custDataLst>
    <p:tags r:id="rId14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5" userDrawn="1">
          <p15:clr>
            <a:srgbClr val="A4A3A4"/>
          </p15:clr>
        </p15:guide>
        <p15:guide id="2" pos="22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FE6"/>
    <a:srgbClr val="FDEADA"/>
    <a:srgbClr val="FF6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howGuides="1">
      <p:cViewPr>
        <p:scale>
          <a:sx n="125" d="100"/>
          <a:sy n="125" d="100"/>
        </p:scale>
        <p:origin x="1854" y="90"/>
      </p:cViewPr>
      <p:guideLst>
        <p:guide orient="horz" pos="2885"/>
        <p:guide pos="226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73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4483" cy="5365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32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280268" y="0"/>
            <a:ext cx="3274483" cy="5365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32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156874"/>
            <a:ext cx="3274483" cy="536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32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280268" y="10156874"/>
            <a:ext cx="3274483" cy="536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32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4483" cy="5365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280268" y="0"/>
            <a:ext cx="3274483" cy="5365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570230" y="1336675"/>
            <a:ext cx="6416040" cy="360902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55650" y="5146199"/>
            <a:ext cx="6045200" cy="421052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156874"/>
            <a:ext cx="3274483" cy="536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280268" y="10156874"/>
            <a:ext cx="3274483" cy="536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36675"/>
            <a:ext cx="2549525" cy="3608388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36675"/>
            <a:ext cx="2549525" cy="3608388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36675"/>
            <a:ext cx="2549525" cy="3608388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47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image" Target="../media/image1.png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7" Type="http://schemas.openxmlformats.org/officeDocument/2006/relationships/image" Target="../media/image1.png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image" Target="../media/image1.png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77081" y="948653"/>
            <a:ext cx="6798619" cy="1100213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377081" y="2340760"/>
            <a:ext cx="3208538" cy="7403987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3973856" y="2340760"/>
            <a:ext cx="3208538" cy="7403987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77081" y="948653"/>
            <a:ext cx="6798619" cy="1100213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377081" y="2228493"/>
            <a:ext cx="3311175" cy="595013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24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83210" indent="0">
              <a:buNone/>
              <a:defRPr sz="1240" b="1"/>
            </a:lvl2pPr>
            <a:lvl3pPr marL="567055" indent="0">
              <a:buNone/>
              <a:defRPr sz="1115" b="1"/>
            </a:lvl3pPr>
            <a:lvl4pPr marL="850265" indent="0">
              <a:buNone/>
              <a:defRPr sz="990" b="1"/>
            </a:lvl4pPr>
            <a:lvl5pPr marL="1133475" indent="0">
              <a:buNone/>
              <a:defRPr sz="990" b="1"/>
            </a:lvl5pPr>
            <a:lvl6pPr marL="1416685" indent="0">
              <a:buNone/>
              <a:defRPr sz="990" b="1"/>
            </a:lvl6pPr>
            <a:lvl7pPr marL="1700530" indent="0">
              <a:buNone/>
              <a:defRPr sz="990" b="1"/>
            </a:lvl7pPr>
            <a:lvl8pPr marL="1983740" indent="0">
              <a:buNone/>
              <a:defRPr sz="990" b="1"/>
            </a:lvl8pPr>
            <a:lvl9pPr marL="2266950" indent="0">
              <a:buNone/>
              <a:defRPr sz="99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377081" y="2890867"/>
            <a:ext cx="3311175" cy="685388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3864866" y="2216844"/>
            <a:ext cx="3311175" cy="595013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24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83210" indent="0">
              <a:buNone/>
              <a:defRPr sz="1240" b="1"/>
            </a:lvl2pPr>
            <a:lvl3pPr marL="567055" indent="0">
              <a:buNone/>
              <a:defRPr sz="1115" b="1"/>
            </a:lvl3pPr>
            <a:lvl4pPr marL="850265" indent="0">
              <a:buNone/>
              <a:defRPr sz="990" b="1"/>
            </a:lvl4pPr>
            <a:lvl5pPr marL="1133475" indent="0">
              <a:buNone/>
              <a:defRPr sz="990" b="1"/>
            </a:lvl5pPr>
            <a:lvl6pPr marL="1416685" indent="0">
              <a:buNone/>
              <a:defRPr sz="990" b="1"/>
            </a:lvl6pPr>
            <a:lvl7pPr marL="1700530" indent="0">
              <a:buNone/>
              <a:defRPr sz="990" b="1"/>
            </a:lvl7pPr>
            <a:lvl8pPr marL="1983740" indent="0">
              <a:buNone/>
              <a:defRPr sz="990" b="1"/>
            </a:lvl8pPr>
            <a:lvl9pPr marL="2266950" indent="0">
              <a:buNone/>
              <a:defRPr sz="99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3864866" y="2890867"/>
            <a:ext cx="3311175" cy="685388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77081" y="948653"/>
            <a:ext cx="6798619" cy="1100213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377081" y="2424960"/>
            <a:ext cx="3243418" cy="7185067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99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3935925" y="2424960"/>
            <a:ext cx="3239775" cy="7185067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99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6343444" y="1425787"/>
            <a:ext cx="647063" cy="7841827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1735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66738" y="1425787"/>
            <a:ext cx="5682994" cy="7841827"/>
          </a:xfrm>
        </p:spPr>
        <p:txBody>
          <a:bodyPr vert="eaVert" lIns="46800" tIns="46800" rIns="46800" bIns="46800"/>
          <a:lstStyle>
            <a:lvl1pPr marL="141605" indent="-141605">
              <a:spcAft>
                <a:spcPts val="1000"/>
              </a:spcAft>
              <a:defRPr spc="300"/>
            </a:lvl1pPr>
            <a:lvl2pPr marL="424815" indent="-141605">
              <a:defRPr spc="300"/>
            </a:lvl2pPr>
            <a:lvl3pPr marL="708660" indent="-141605">
              <a:defRPr spc="300"/>
            </a:lvl3pPr>
            <a:lvl4pPr marL="991870" indent="-141605">
              <a:defRPr spc="300"/>
            </a:lvl4pPr>
            <a:lvl5pPr marL="1275080" indent="-141605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377081" y="1206867"/>
            <a:ext cx="6800850" cy="854910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743006" y="3873200"/>
            <a:ext cx="6073463" cy="158857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372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743006" y="5551587"/>
            <a:ext cx="6073463" cy="735347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49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299" y="3451862"/>
            <a:ext cx="2025014" cy="421639"/>
          </a:xfrm>
        </p:spPr>
        <p:txBody>
          <a:bodyPr lIns="0" tIns="0" rIns="0" bIns="0"/>
          <a:lstStyle>
            <a:lvl1pPr>
              <a:defRPr sz="2600" b="0" i="0">
                <a:solidFill>
                  <a:srgbClr val="00A2DA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  <p:sp>
        <p:nvSpPr>
          <p:cNvPr id="7" name="文本框 6"/>
          <p:cNvSpPr txBox="1"/>
          <p:nvPr userDrawn="1"/>
        </p:nvSpPr>
        <p:spPr>
          <a:xfrm>
            <a:off x="257810" y="9342755"/>
            <a:ext cx="25190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 userDrawn="1"/>
        </p:nvSpPr>
        <p:spPr>
          <a:xfrm>
            <a:off x="0" y="5575554"/>
            <a:ext cx="7560309" cy="5112385"/>
          </a:xfrm>
          <a:custGeom>
            <a:avLst/>
            <a:gdLst/>
            <a:ahLst/>
            <a:cxnLst/>
            <a:rect l="l" t="t" r="r" b="b"/>
            <a:pathLst>
              <a:path w="7560309" h="5112384">
                <a:moveTo>
                  <a:pt x="0" y="5112004"/>
                </a:moveTo>
                <a:lnTo>
                  <a:pt x="7560005" y="5112004"/>
                </a:lnTo>
                <a:lnTo>
                  <a:pt x="7560005" y="0"/>
                </a:lnTo>
                <a:lnTo>
                  <a:pt x="0" y="0"/>
                </a:lnTo>
                <a:lnTo>
                  <a:pt x="0" y="51120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 userDrawn="1"/>
        </p:nvSpPr>
        <p:spPr>
          <a:xfrm>
            <a:off x="3635999" y="10607042"/>
            <a:ext cx="3924300" cy="85090"/>
          </a:xfrm>
          <a:custGeom>
            <a:avLst/>
            <a:gdLst/>
            <a:ahLst/>
            <a:cxnLst/>
            <a:rect l="l" t="t" r="r" b="b"/>
            <a:pathLst>
              <a:path w="3924300" h="85090">
                <a:moveTo>
                  <a:pt x="3924005" y="0"/>
                </a:moveTo>
                <a:lnTo>
                  <a:pt x="27000" y="0"/>
                </a:lnTo>
                <a:lnTo>
                  <a:pt x="16491" y="2122"/>
                </a:lnTo>
                <a:lnTo>
                  <a:pt x="7908" y="7908"/>
                </a:lnTo>
                <a:lnTo>
                  <a:pt x="2122" y="16491"/>
                </a:lnTo>
                <a:lnTo>
                  <a:pt x="0" y="27000"/>
                </a:lnTo>
                <a:lnTo>
                  <a:pt x="0" y="84960"/>
                </a:lnTo>
                <a:lnTo>
                  <a:pt x="3924005" y="84960"/>
                </a:lnTo>
                <a:lnTo>
                  <a:pt x="3924005" y="0"/>
                </a:lnTo>
                <a:close/>
              </a:path>
            </a:pathLst>
          </a:custGeom>
          <a:solidFill>
            <a:srgbClr val="FF6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 userDrawn="1"/>
        </p:nvSpPr>
        <p:spPr>
          <a:xfrm>
            <a:off x="0" y="0"/>
            <a:ext cx="7559675" cy="99695"/>
          </a:xfrm>
          <a:custGeom>
            <a:avLst/>
            <a:gdLst/>
            <a:ahLst/>
            <a:cxnLst/>
            <a:rect l="l" t="t" r="r" b="b"/>
            <a:pathLst>
              <a:path w="3924300" h="91440">
                <a:moveTo>
                  <a:pt x="3923996" y="0"/>
                </a:moveTo>
                <a:lnTo>
                  <a:pt x="0" y="0"/>
                </a:lnTo>
                <a:lnTo>
                  <a:pt x="0" y="91444"/>
                </a:lnTo>
                <a:lnTo>
                  <a:pt x="3896996" y="91444"/>
                </a:lnTo>
                <a:lnTo>
                  <a:pt x="3907505" y="89322"/>
                </a:lnTo>
                <a:lnTo>
                  <a:pt x="3916087" y="83535"/>
                </a:lnTo>
                <a:lnTo>
                  <a:pt x="3921874" y="74952"/>
                </a:lnTo>
                <a:lnTo>
                  <a:pt x="3923996" y="64443"/>
                </a:lnTo>
                <a:lnTo>
                  <a:pt x="3923996" y="0"/>
                </a:lnTo>
                <a:close/>
              </a:path>
            </a:pathLst>
          </a:custGeom>
          <a:solidFill>
            <a:srgbClr val="FF69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" name="图片 1" descr="LOGO（源文件）绿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1650" y="622300"/>
            <a:ext cx="1808765" cy="10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299" y="3451862"/>
            <a:ext cx="2025014" cy="421639"/>
          </a:xfrm>
        </p:spPr>
        <p:txBody>
          <a:bodyPr lIns="0" tIns="0" rIns="0" bIns="0"/>
          <a:lstStyle>
            <a:lvl1pPr>
              <a:defRPr sz="2600" b="0" i="0">
                <a:solidFill>
                  <a:srgbClr val="00A2DA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  <p:sp>
        <p:nvSpPr>
          <p:cNvPr id="8" name="文本框 7"/>
          <p:cNvSpPr txBox="1"/>
          <p:nvPr userDrawn="1"/>
        </p:nvSpPr>
        <p:spPr>
          <a:xfrm>
            <a:off x="4963160" y="8957945"/>
            <a:ext cx="25190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12"/>
          <p:cNvSpPr/>
          <p:nvPr userDrawn="1"/>
        </p:nvSpPr>
        <p:spPr>
          <a:xfrm>
            <a:off x="0" y="10605135"/>
            <a:ext cx="7559675" cy="99695"/>
          </a:xfrm>
          <a:custGeom>
            <a:avLst/>
            <a:gdLst/>
            <a:ahLst/>
            <a:cxnLst/>
            <a:rect l="l" t="t" r="r" b="b"/>
            <a:pathLst>
              <a:path w="3924300" h="91440">
                <a:moveTo>
                  <a:pt x="3923996" y="0"/>
                </a:moveTo>
                <a:lnTo>
                  <a:pt x="0" y="0"/>
                </a:lnTo>
                <a:lnTo>
                  <a:pt x="0" y="91444"/>
                </a:lnTo>
                <a:lnTo>
                  <a:pt x="3896996" y="91444"/>
                </a:lnTo>
                <a:lnTo>
                  <a:pt x="3907505" y="89322"/>
                </a:lnTo>
                <a:lnTo>
                  <a:pt x="3916087" y="83535"/>
                </a:lnTo>
                <a:lnTo>
                  <a:pt x="3921874" y="74952"/>
                </a:lnTo>
                <a:lnTo>
                  <a:pt x="3923996" y="64443"/>
                </a:lnTo>
                <a:lnTo>
                  <a:pt x="3923996" y="0"/>
                </a:lnTo>
                <a:close/>
              </a:path>
            </a:pathLst>
          </a:custGeom>
          <a:solidFill>
            <a:srgbClr val="FF69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7" name="图片 26" descr="LOGO（源文件）绿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44285" y="165100"/>
            <a:ext cx="964675" cy="576000"/>
          </a:xfrm>
          <a:prstGeom prst="rect">
            <a:avLst/>
          </a:prstGeom>
        </p:spPr>
      </p:pic>
      <p:sp>
        <p:nvSpPr>
          <p:cNvPr id="22" name="object 11"/>
          <p:cNvSpPr/>
          <p:nvPr userDrawn="1"/>
        </p:nvSpPr>
        <p:spPr>
          <a:xfrm flipH="1">
            <a:off x="-31761" y="-6348"/>
            <a:ext cx="3924300" cy="85090"/>
          </a:xfrm>
          <a:custGeom>
            <a:avLst/>
            <a:gdLst/>
            <a:ahLst/>
            <a:cxnLst/>
            <a:rect l="l" t="t" r="r" b="b"/>
            <a:pathLst>
              <a:path w="3924300" h="85090">
                <a:moveTo>
                  <a:pt x="3924005" y="0"/>
                </a:moveTo>
                <a:lnTo>
                  <a:pt x="27000" y="0"/>
                </a:lnTo>
                <a:lnTo>
                  <a:pt x="16491" y="2122"/>
                </a:lnTo>
                <a:lnTo>
                  <a:pt x="7908" y="7908"/>
                </a:lnTo>
                <a:lnTo>
                  <a:pt x="2122" y="16491"/>
                </a:lnTo>
                <a:lnTo>
                  <a:pt x="0" y="27000"/>
                </a:lnTo>
                <a:lnTo>
                  <a:pt x="0" y="84960"/>
                </a:lnTo>
                <a:lnTo>
                  <a:pt x="3924005" y="84960"/>
                </a:lnTo>
                <a:lnTo>
                  <a:pt x="3924005" y="0"/>
                </a:lnTo>
                <a:close/>
              </a:path>
            </a:pathLst>
          </a:custGeom>
          <a:solidFill>
            <a:srgbClr val="FF6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bk object 16"/>
          <p:cNvSpPr/>
          <p:nvPr userDrawn="1"/>
        </p:nvSpPr>
        <p:spPr>
          <a:xfrm>
            <a:off x="0" y="7509510"/>
            <a:ext cx="7560310" cy="3178175"/>
          </a:xfrm>
          <a:custGeom>
            <a:avLst/>
            <a:gdLst/>
            <a:ahLst/>
            <a:cxnLst/>
            <a:rect l="l" t="t" r="r" b="b"/>
            <a:pathLst>
              <a:path w="7560309" h="5112384">
                <a:moveTo>
                  <a:pt x="0" y="5112004"/>
                </a:moveTo>
                <a:lnTo>
                  <a:pt x="7560005" y="5112004"/>
                </a:lnTo>
                <a:lnTo>
                  <a:pt x="7560005" y="0"/>
                </a:lnTo>
                <a:lnTo>
                  <a:pt x="0" y="0"/>
                </a:lnTo>
                <a:lnTo>
                  <a:pt x="0" y="51120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743006" y="1425787"/>
            <a:ext cx="6073463" cy="400792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372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743006" y="5551587"/>
            <a:ext cx="6073463" cy="2295853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490" spc="200"/>
            </a:lvl1pPr>
            <a:lvl2pPr marL="283210" indent="0" algn="ctr">
              <a:buNone/>
              <a:defRPr sz="1240"/>
            </a:lvl2pPr>
            <a:lvl3pPr marL="567055" indent="0" algn="ctr">
              <a:buNone/>
              <a:defRPr sz="1115"/>
            </a:lvl3pPr>
            <a:lvl4pPr marL="850265" indent="0" algn="ctr">
              <a:buNone/>
              <a:defRPr sz="990"/>
            </a:lvl4pPr>
            <a:lvl5pPr marL="1133475" indent="0" algn="ctr">
              <a:buNone/>
              <a:defRPr sz="990"/>
            </a:lvl5pPr>
            <a:lvl6pPr marL="1416685" indent="0" algn="ctr">
              <a:buNone/>
              <a:defRPr sz="990"/>
            </a:lvl6pPr>
            <a:lvl7pPr marL="1700530" indent="0" algn="ctr">
              <a:buNone/>
              <a:defRPr sz="990"/>
            </a:lvl7pPr>
            <a:lvl8pPr marL="1983740" indent="0" algn="ctr">
              <a:buNone/>
              <a:defRPr sz="990"/>
            </a:lvl8pPr>
            <a:lvl9pPr marL="2266950" indent="0" algn="ctr">
              <a:buNone/>
              <a:defRPr sz="99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27" name="图片 26" descr="LOGO（源文件）绿色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344285" y="165100"/>
            <a:ext cx="964675" cy="57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743006" y="1425787"/>
            <a:ext cx="6073463" cy="400792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372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743006" y="5551587"/>
            <a:ext cx="6073463" cy="2295853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490" spc="200"/>
            </a:lvl1pPr>
            <a:lvl2pPr marL="283210" indent="0" algn="ctr">
              <a:buNone/>
              <a:defRPr sz="1240"/>
            </a:lvl2pPr>
            <a:lvl3pPr marL="567055" indent="0" algn="ctr">
              <a:buNone/>
              <a:defRPr sz="1115"/>
            </a:lvl3pPr>
            <a:lvl4pPr marL="850265" indent="0" algn="ctr">
              <a:buNone/>
              <a:defRPr sz="990"/>
            </a:lvl4pPr>
            <a:lvl5pPr marL="1133475" indent="0" algn="ctr">
              <a:buNone/>
              <a:defRPr sz="990"/>
            </a:lvl5pPr>
            <a:lvl6pPr marL="1416685" indent="0" algn="ctr">
              <a:buNone/>
              <a:defRPr sz="990"/>
            </a:lvl6pPr>
            <a:lvl7pPr marL="1700530" indent="0" algn="ctr">
              <a:buNone/>
              <a:defRPr sz="990"/>
            </a:lvl7pPr>
            <a:lvl8pPr marL="1983740" indent="0" algn="ctr">
              <a:buNone/>
              <a:defRPr sz="990"/>
            </a:lvl8pPr>
            <a:lvl9pPr marL="2266950" indent="0" algn="ctr">
              <a:buNone/>
              <a:defRPr sz="99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27" name="图片 26" descr="LOGO（源文件）绿色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344285" y="165100"/>
            <a:ext cx="964675" cy="57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77081" y="948653"/>
            <a:ext cx="6798619" cy="1100213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77081" y="2323920"/>
            <a:ext cx="6798619" cy="7420827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233881" y="6000653"/>
            <a:ext cx="4815038" cy="119564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2725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233881" y="7196293"/>
            <a:ext cx="4815038" cy="1352813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11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83210" indent="0">
              <a:buNone/>
              <a:defRPr sz="990">
                <a:solidFill>
                  <a:schemeClr val="tx1">
                    <a:tint val="75000"/>
                  </a:schemeClr>
                </a:solidFill>
              </a:defRPr>
            </a:lvl2pPr>
            <a:lvl3pPr marL="567055" indent="0">
              <a:buNone/>
              <a:defRPr sz="990">
                <a:solidFill>
                  <a:schemeClr val="tx1">
                    <a:tint val="75000"/>
                  </a:schemeClr>
                </a:solidFill>
              </a:defRPr>
            </a:lvl3pPr>
            <a:lvl4pPr marL="850265" indent="0">
              <a:buNone/>
              <a:defRPr sz="990">
                <a:solidFill>
                  <a:schemeClr val="tx1">
                    <a:tint val="75000"/>
                  </a:schemeClr>
                </a:solidFill>
              </a:defRPr>
            </a:lvl4pPr>
            <a:lvl5pPr marL="1133475" indent="0">
              <a:buNone/>
              <a:defRPr sz="990">
                <a:solidFill>
                  <a:schemeClr val="tx1">
                    <a:tint val="75000"/>
                  </a:schemeClr>
                </a:solidFill>
              </a:defRPr>
            </a:lvl5pPr>
            <a:lvl6pPr marL="1416685" indent="0">
              <a:buNone/>
              <a:defRPr sz="990">
                <a:solidFill>
                  <a:schemeClr val="tx1">
                    <a:tint val="75000"/>
                  </a:schemeClr>
                </a:solidFill>
              </a:defRPr>
            </a:lvl6pPr>
            <a:lvl7pPr marL="1700530" indent="0">
              <a:buNone/>
              <a:defRPr sz="990">
                <a:solidFill>
                  <a:schemeClr val="tx1">
                    <a:tint val="75000"/>
                  </a:schemeClr>
                </a:solidFill>
              </a:defRPr>
            </a:lvl7pPr>
            <a:lvl8pPr marL="1983740" indent="0">
              <a:buNone/>
              <a:defRPr sz="990">
                <a:solidFill>
                  <a:schemeClr val="tx1">
                    <a:tint val="75000"/>
                  </a:schemeClr>
                </a:solidFill>
              </a:defRPr>
            </a:lvl8pPr>
            <a:lvl9pPr marL="2266950" indent="0">
              <a:buNone/>
              <a:defRPr sz="9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27" name="图片 26" descr="LOGO（源文件）绿色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344285" y="165100"/>
            <a:ext cx="964675" cy="576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8" Type="http://schemas.openxmlformats.org/officeDocument/2006/relationships/theme" Target="../theme/theme2.xml"/><Relationship Id="rId17" Type="http://schemas.openxmlformats.org/officeDocument/2006/relationships/tags" Target="../tags/tag67.xml"/><Relationship Id="rId16" Type="http://schemas.openxmlformats.org/officeDocument/2006/relationships/tags" Target="../tags/tag66.xml"/><Relationship Id="rId15" Type="http://schemas.openxmlformats.org/officeDocument/2006/relationships/tags" Target="../tags/tag65.xml"/><Relationship Id="rId14" Type="http://schemas.openxmlformats.org/officeDocument/2006/relationships/tags" Target="../tags/tag64.xml"/><Relationship Id="rId13" Type="http://schemas.openxmlformats.org/officeDocument/2006/relationships/tags" Target="../tags/tag63.xml"/><Relationship Id="rId12" Type="http://schemas.openxmlformats.org/officeDocument/2006/relationships/tags" Target="../tags/tag62.xml"/><Relationship Id="rId11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6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377081" y="948653"/>
            <a:ext cx="6798619" cy="1100213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377081" y="2323920"/>
            <a:ext cx="6798619" cy="7420827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379313" y="9845787"/>
            <a:ext cx="1673438" cy="493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62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2551063" y="9845787"/>
            <a:ext cx="2454375" cy="493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2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5502263" y="9845787"/>
            <a:ext cx="1673438" cy="493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62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l" defTabSz="567055" rtl="0" eaLnBrk="1" fontAlgn="auto" latinLnBrk="0" hangingPunct="1">
        <a:lnSpc>
          <a:spcPct val="100000"/>
        </a:lnSpc>
        <a:spcBef>
          <a:spcPct val="0"/>
        </a:spcBef>
        <a:buNone/>
        <a:defRPr sz="223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41605" indent="-141605" algn="l" defTabSz="567055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11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424815" indent="-141605" algn="l" defTabSz="567055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997585" algn="l"/>
          <a:tab pos="997585" algn="l"/>
          <a:tab pos="997585" algn="l"/>
          <a:tab pos="997585" algn="l"/>
        </a:tabLst>
        <a:defRPr sz="99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708660" indent="-141605" algn="l" defTabSz="567055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99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991870" indent="-141605" algn="l" defTabSz="567055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87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275080" indent="-141605" algn="l" defTabSz="567055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87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558290" indent="-141605" algn="l" defTabSz="567055" rtl="0" eaLnBrk="1" latinLnBrk="0" hangingPunct="1">
        <a:lnSpc>
          <a:spcPct val="90000"/>
        </a:lnSpc>
        <a:spcBef>
          <a:spcPct val="62000"/>
        </a:spcBef>
        <a:buFont typeface="Arial" panose="020B0604020202020204" pitchFamily="34" charset="0"/>
        <a:buChar char="•"/>
        <a:defRPr sz="1115" kern="1200">
          <a:solidFill>
            <a:schemeClr val="tx1"/>
          </a:solidFill>
          <a:latin typeface="+mn-lt"/>
          <a:ea typeface="+mn-ea"/>
          <a:cs typeface="+mn-cs"/>
        </a:defRPr>
      </a:lvl6pPr>
      <a:lvl7pPr marL="1842135" indent="-141605" algn="l" defTabSz="567055" rtl="0" eaLnBrk="1" latinLnBrk="0" hangingPunct="1">
        <a:lnSpc>
          <a:spcPct val="90000"/>
        </a:lnSpc>
        <a:spcBef>
          <a:spcPct val="62000"/>
        </a:spcBef>
        <a:buFont typeface="Arial" panose="020B0604020202020204" pitchFamily="34" charset="0"/>
        <a:buChar char="•"/>
        <a:defRPr sz="1115" kern="1200">
          <a:solidFill>
            <a:schemeClr val="tx1"/>
          </a:solidFill>
          <a:latin typeface="+mn-lt"/>
          <a:ea typeface="+mn-ea"/>
          <a:cs typeface="+mn-cs"/>
        </a:defRPr>
      </a:lvl7pPr>
      <a:lvl8pPr marL="2125345" indent="-141605" algn="l" defTabSz="567055" rtl="0" eaLnBrk="1" latinLnBrk="0" hangingPunct="1">
        <a:lnSpc>
          <a:spcPct val="90000"/>
        </a:lnSpc>
        <a:spcBef>
          <a:spcPct val="62000"/>
        </a:spcBef>
        <a:buFont typeface="Arial" panose="020B0604020202020204" pitchFamily="34" charset="0"/>
        <a:buChar char="•"/>
        <a:defRPr sz="1115" kern="1200">
          <a:solidFill>
            <a:schemeClr val="tx1"/>
          </a:solidFill>
          <a:latin typeface="+mn-lt"/>
          <a:ea typeface="+mn-ea"/>
          <a:cs typeface="+mn-cs"/>
        </a:defRPr>
      </a:lvl8pPr>
      <a:lvl9pPr marL="2408555" indent="-141605" algn="l" defTabSz="567055" rtl="0" eaLnBrk="1" latinLnBrk="0" hangingPunct="1">
        <a:lnSpc>
          <a:spcPct val="90000"/>
        </a:lnSpc>
        <a:spcBef>
          <a:spcPct val="62000"/>
        </a:spcBef>
        <a:buFont typeface="Arial" panose="020B0604020202020204" pitchFamily="34" charset="0"/>
        <a:buChar char="•"/>
        <a:defRPr sz="11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67055" rtl="0" eaLnBrk="1" latinLnBrk="0" hangingPunct="1">
        <a:defRPr sz="1115" kern="1200">
          <a:solidFill>
            <a:schemeClr val="tx1"/>
          </a:solidFill>
          <a:latin typeface="+mn-lt"/>
          <a:ea typeface="+mn-ea"/>
          <a:cs typeface="+mn-cs"/>
        </a:defRPr>
      </a:lvl1pPr>
      <a:lvl2pPr marL="283210" algn="l" defTabSz="567055" rtl="0" eaLnBrk="1" latinLnBrk="0" hangingPunct="1">
        <a:defRPr sz="1115" kern="1200">
          <a:solidFill>
            <a:schemeClr val="tx1"/>
          </a:solidFill>
          <a:latin typeface="+mn-lt"/>
          <a:ea typeface="+mn-ea"/>
          <a:cs typeface="+mn-cs"/>
        </a:defRPr>
      </a:lvl2pPr>
      <a:lvl3pPr marL="567055" algn="l" defTabSz="567055" rtl="0" eaLnBrk="1" latinLnBrk="0" hangingPunct="1">
        <a:defRPr sz="1115" kern="1200">
          <a:solidFill>
            <a:schemeClr val="tx1"/>
          </a:solidFill>
          <a:latin typeface="+mn-lt"/>
          <a:ea typeface="+mn-ea"/>
          <a:cs typeface="+mn-cs"/>
        </a:defRPr>
      </a:lvl3pPr>
      <a:lvl4pPr marL="850265" algn="l" defTabSz="567055" rtl="0" eaLnBrk="1" latinLnBrk="0" hangingPunct="1">
        <a:defRPr sz="1115" kern="1200">
          <a:solidFill>
            <a:schemeClr val="tx1"/>
          </a:solidFill>
          <a:latin typeface="+mn-lt"/>
          <a:ea typeface="+mn-ea"/>
          <a:cs typeface="+mn-cs"/>
        </a:defRPr>
      </a:lvl4pPr>
      <a:lvl5pPr marL="1133475" algn="l" defTabSz="567055" rtl="0" eaLnBrk="1" latinLnBrk="0" hangingPunct="1">
        <a:defRPr sz="1115" kern="1200">
          <a:solidFill>
            <a:schemeClr val="tx1"/>
          </a:solidFill>
          <a:latin typeface="+mn-lt"/>
          <a:ea typeface="+mn-ea"/>
          <a:cs typeface="+mn-cs"/>
        </a:defRPr>
      </a:lvl5pPr>
      <a:lvl6pPr marL="1416685" algn="l" defTabSz="567055" rtl="0" eaLnBrk="1" latinLnBrk="0" hangingPunct="1">
        <a:defRPr sz="1115" kern="1200">
          <a:solidFill>
            <a:schemeClr val="tx1"/>
          </a:solidFill>
          <a:latin typeface="+mn-lt"/>
          <a:ea typeface="+mn-ea"/>
          <a:cs typeface="+mn-cs"/>
        </a:defRPr>
      </a:lvl6pPr>
      <a:lvl7pPr marL="1700530" algn="l" defTabSz="567055" rtl="0" eaLnBrk="1" latinLnBrk="0" hangingPunct="1">
        <a:defRPr sz="1115" kern="1200">
          <a:solidFill>
            <a:schemeClr val="tx1"/>
          </a:solidFill>
          <a:latin typeface="+mn-lt"/>
          <a:ea typeface="+mn-ea"/>
          <a:cs typeface="+mn-cs"/>
        </a:defRPr>
      </a:lvl7pPr>
      <a:lvl8pPr marL="1983740" algn="l" defTabSz="567055" rtl="0" eaLnBrk="1" latinLnBrk="0" hangingPunct="1">
        <a:defRPr sz="1115" kern="1200">
          <a:solidFill>
            <a:schemeClr val="tx1"/>
          </a:solidFill>
          <a:latin typeface="+mn-lt"/>
          <a:ea typeface="+mn-ea"/>
          <a:cs typeface="+mn-cs"/>
        </a:defRPr>
      </a:lvl8pPr>
      <a:lvl9pPr marL="2266950" algn="l" defTabSz="567055" rtl="0" eaLnBrk="1" latinLnBrk="0" hangingPunct="1">
        <a:defRPr sz="11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6.svg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3.xml"/><Relationship Id="rId10" Type="http://schemas.openxmlformats.org/officeDocument/2006/relationships/image" Target="../media/image8.png"/><Relationship Id="rId1" Type="http://schemas.openxmlformats.org/officeDocument/2006/relationships/tags" Target="../tags/tag68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6.xml"/><Relationship Id="rId5" Type="http://schemas.openxmlformats.org/officeDocument/2006/relationships/themeOverride" Target="../theme/themeOverride1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6.xml"/><Relationship Id="rId5" Type="http://schemas.openxmlformats.org/officeDocument/2006/relationships/themeOverride" Target="../theme/themeOverride2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 txBox="1"/>
          <p:nvPr/>
        </p:nvSpPr>
        <p:spPr>
          <a:xfrm>
            <a:off x="359410" y="4772343"/>
            <a:ext cx="1067435" cy="24193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065" indent="0">
              <a:lnSpc>
                <a:spcPct val="100000"/>
              </a:lnSpc>
              <a:spcBef>
                <a:spcPts val="360"/>
              </a:spcBef>
              <a:buNone/>
              <a:tabLst>
                <a:tab pos="85090" algn="l"/>
              </a:tabLst>
            </a:pPr>
            <a:r>
              <a:rPr sz="1200" b="1" spc="-25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Highlights</a:t>
            </a:r>
            <a:endParaRPr lang="en-US" sz="900" b="1" dirty="0">
              <a:solidFill>
                <a:srgbClr val="30302F"/>
              </a:solidFill>
              <a:latin typeface="Arial" panose="020B0604020202020204" pitchFamily="34" charset="0"/>
              <a:cs typeface="Arial" panose="020B0604020202020204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957830" y="5125403"/>
            <a:ext cx="15735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Versatile Slot Configuration</a:t>
            </a:r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 Multi business slots</a:t>
            </a:r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39470" y="5041900"/>
            <a:ext cx="1974215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High reliability</a:t>
            </a:r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Dual-MCU Board</a:t>
            </a:r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Type B  PON Protection </a:t>
            </a:r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6"/>
          <p:cNvSpPr txBox="1"/>
          <p:nvPr/>
        </p:nvSpPr>
        <p:spPr>
          <a:xfrm>
            <a:off x="383540" y="6071235"/>
            <a:ext cx="7035800" cy="146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96520" indent="0" fontAlgn="auto">
              <a:lnSpc>
                <a:spcPct val="150000"/>
              </a:lnSpc>
              <a:spcBef>
                <a:spcPts val="100"/>
              </a:spcBef>
            </a:pPr>
            <a:r>
              <a:rPr lang="en-US" sz="900" dirty="0">
                <a:latin typeface="Arial" panose="020B0604020202020204" pitchFamily="34" charset="0"/>
                <a:sym typeface="+mn-ea"/>
              </a:rPr>
              <a:t>     VSOL V5600X2 are self-developed high-end chassi</a:t>
            </a:r>
            <a:r>
              <a:rPr lang="en-US" altLang="zh-CN" sz="900" dirty="0">
                <a:latin typeface="Arial" panose="020B0604020202020204" pitchFamily="34" charset="0"/>
                <a:sym typeface="+mn-ea"/>
              </a:rPr>
              <a:t>s</a:t>
            </a:r>
            <a:r>
              <a:rPr lang="en-US" sz="900" dirty="0">
                <a:latin typeface="Arial" panose="020B0604020202020204" pitchFamily="34" charset="0"/>
                <a:sym typeface="+mn-ea"/>
              </a:rPr>
              <a:t> OLTs, which adopt high-performance chipset and complies with ITU-T international standards.V5600X2 provide multiple access methods such as GPON, XG-PON, XGS-PON and Combo PON, supports multiple network solutions such as FTTH, FTTB, FTTC, FTTD and FTTM, realizes high-bandwidth and high-speed data transmission, and meets the needs of large-scale deployment.</a:t>
            </a:r>
            <a:endParaRPr lang="en-US" sz="900" dirty="0">
              <a:latin typeface="Arial" panose="020B0604020202020204" pitchFamily="34" charset="0"/>
              <a:sym typeface="+mn-ea"/>
            </a:endParaRPr>
          </a:p>
          <a:p>
            <a:pPr marR="96520" indent="0" fontAlgn="auto">
              <a:lnSpc>
                <a:spcPct val="150000"/>
              </a:lnSpc>
              <a:spcBef>
                <a:spcPts val="100"/>
              </a:spcBef>
            </a:pPr>
            <a:r>
              <a:rPr lang="en-US" sz="900" dirty="0">
                <a:latin typeface="Arial" panose="020B0604020202020204" pitchFamily="34" charset="0"/>
                <a:sym typeface="+mn-ea"/>
              </a:rPr>
              <a:t>The product has comprehensive management and monitoring functions, simplifies the operation and maintenance process, and provide rich business functions and scalability. It provides operators with excellent user experience and high-quality services, and also meets the challenges faced by operators in the development of "wider, faster and smarter" gigabit ultra-wide networks.</a:t>
            </a:r>
            <a:endParaRPr lang="en-US" sz="900" dirty="0">
              <a:latin typeface="Arial" panose="020B0604020202020204" pitchFamily="34" charset="0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73050" y="5670550"/>
            <a:ext cx="109474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12065">
              <a:lnSpc>
                <a:spcPct val="100000"/>
              </a:lnSpc>
              <a:spcBef>
                <a:spcPts val="360"/>
              </a:spcBef>
              <a:buClrTx/>
              <a:buSzTx/>
              <a:buFontTx/>
              <a:tabLst>
                <a:tab pos="85090" algn="l"/>
              </a:tabLst>
            </a:pPr>
            <a:r>
              <a:rPr sz="1200" b="1" spc="-25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Introduction:</a:t>
            </a:r>
            <a:endParaRPr sz="1200" b="1" spc="-25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9"/>
          <p:cNvSpPr txBox="1">
            <a:spLocks noGrp="1"/>
          </p:cNvSpPr>
          <p:nvPr>
            <p:custDataLst>
              <p:tags r:id="rId1"/>
            </p:custDataLst>
          </p:nvPr>
        </p:nvSpPr>
        <p:spPr>
          <a:xfrm>
            <a:off x="351631" y="4075113"/>
            <a:ext cx="2173605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spc="-185" dirty="0">
                <a:solidFill>
                  <a:srgbClr val="FF6900"/>
                </a:solidFill>
                <a:latin typeface="Arial" panose="020B0604020202020204" pitchFamily="34" charset="0"/>
              </a:rPr>
              <a:t>V5600X2</a:t>
            </a:r>
            <a:endParaRPr lang="en-US" sz="2400" spc="-185" dirty="0">
              <a:solidFill>
                <a:srgbClr val="FF6900"/>
              </a:solidFill>
              <a:latin typeface="Arial" panose="020B0604020202020204" pitchFamily="34" charset="0"/>
            </a:endParaRPr>
          </a:p>
        </p:txBody>
      </p:sp>
      <p:sp>
        <p:nvSpPr>
          <p:cNvPr id="9" name="object 10"/>
          <p:cNvSpPr txBox="1"/>
          <p:nvPr>
            <p:custDataLst>
              <p:tags r:id="rId2"/>
            </p:custDataLst>
          </p:nvPr>
        </p:nvSpPr>
        <p:spPr>
          <a:xfrm>
            <a:off x="427990" y="4488180"/>
            <a:ext cx="2595880" cy="184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lang="en-US" sz="12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/>
              </a:rPr>
              <a:t>Chassis  OLT</a:t>
            </a:r>
            <a:endParaRPr lang="en-US" sz="1200" dirty="0">
              <a:solidFill>
                <a:srgbClr val="414042"/>
              </a:solidFill>
              <a:latin typeface="Arial" panose="020B0604020202020204" pitchFamily="34" charset="0"/>
              <a:cs typeface="Arial" panose="020B0604020202020204"/>
            </a:endParaRPr>
          </a:p>
        </p:txBody>
      </p:sp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5302250" y="5125720"/>
            <a:ext cx="20980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900">
                <a:latin typeface="Arial" panose="020B0604020202020204" pitchFamily="34" charset="0"/>
                <a:cs typeface="Arial" panose="020B0604020202020204" pitchFamily="34" charset="0"/>
              </a:rPr>
              <a:t>Simple Evolution: GPON to XG(S)-PON</a:t>
            </a:r>
            <a:endParaRPr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图片 60" descr="设置图标和云朵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5760" y="5085080"/>
            <a:ext cx="452120" cy="452120"/>
          </a:xfrm>
          <a:prstGeom prst="rect">
            <a:avLst/>
          </a:prstGeom>
        </p:spPr>
      </p:pic>
      <p:pic>
        <p:nvPicPr>
          <p:cNvPr id="3" name="图片 2" descr="资源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7950" y="5168900"/>
            <a:ext cx="309880" cy="304800"/>
          </a:xfrm>
          <a:prstGeom prst="rect">
            <a:avLst/>
          </a:prstGeom>
        </p:spPr>
      </p:pic>
      <p:pic>
        <p:nvPicPr>
          <p:cNvPr id="8" name="图片 7" descr="右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13630" y="5085080"/>
            <a:ext cx="388620" cy="388620"/>
          </a:xfrm>
          <a:prstGeom prst="rect">
            <a:avLst/>
          </a:prstGeom>
        </p:spPr>
      </p:pic>
      <p:pic>
        <p:nvPicPr>
          <p:cNvPr id="36" name="图片 35" descr="V5600X2.6"/>
          <p:cNvPicPr>
            <a:picLocks noChangeAspect="1"/>
          </p:cNvPicPr>
          <p:nvPr/>
        </p:nvPicPr>
        <p:blipFill>
          <a:blip r:embed="rId9">
            <a:lum bright="-6000"/>
          </a:blip>
          <a:srcRect t="39352" b="36092"/>
          <a:stretch>
            <a:fillRect/>
          </a:stretch>
        </p:blipFill>
        <p:spPr>
          <a:xfrm>
            <a:off x="1175385" y="2146300"/>
            <a:ext cx="5137785" cy="1261745"/>
          </a:xfrm>
          <a:prstGeom prst="rect">
            <a:avLst/>
          </a:prstGeom>
        </p:spPr>
      </p:pic>
      <p:pic>
        <p:nvPicPr>
          <p:cNvPr id="122" name="图片 121" descr="V5600X2.1"/>
          <p:cNvPicPr>
            <a:picLocks noChangeAspect="1"/>
          </p:cNvPicPr>
          <p:nvPr/>
        </p:nvPicPr>
        <p:blipFill>
          <a:blip r:embed="rId10"/>
          <a:srcRect t="39960" b="39996"/>
          <a:stretch>
            <a:fillRect/>
          </a:stretch>
        </p:blipFill>
        <p:spPr>
          <a:xfrm>
            <a:off x="1175385" y="8695055"/>
            <a:ext cx="5314315" cy="1207135"/>
          </a:xfrm>
          <a:prstGeom prst="rect">
            <a:avLst/>
          </a:prstGeom>
        </p:spPr>
      </p:pic>
      <p:sp>
        <p:nvSpPr>
          <p:cNvPr id="123" name="圆角矩形 122"/>
          <p:cNvSpPr/>
          <p:nvPr/>
        </p:nvSpPr>
        <p:spPr>
          <a:xfrm rot="5400000">
            <a:off x="5474335" y="9051290"/>
            <a:ext cx="1028700" cy="478790"/>
          </a:xfrm>
          <a:prstGeom prst="roundRect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  <a:ln w="9525"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4" name="文本框 123"/>
          <p:cNvSpPr txBox="1"/>
          <p:nvPr/>
        </p:nvSpPr>
        <p:spPr>
          <a:xfrm>
            <a:off x="5759450" y="9097010"/>
            <a:ext cx="476250" cy="431165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p>
            <a:r>
              <a:rPr lang="en-US" altLang="zh-CN" sz="1000" b="1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Fan</a:t>
            </a:r>
            <a:endParaRPr lang="en-US" altLang="zh-CN" sz="1000" b="1">
              <a:solidFill>
                <a:srgbClr val="FFFF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r>
              <a:rPr lang="en-US" altLang="zh-CN" sz="1000" b="1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Slot</a:t>
            </a:r>
            <a:endParaRPr lang="en-US" altLang="zh-CN" sz="1000" b="1">
              <a:solidFill>
                <a:srgbClr val="FFFF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25" name="文本框 124"/>
          <p:cNvSpPr txBox="1"/>
          <p:nvPr/>
        </p:nvSpPr>
        <p:spPr>
          <a:xfrm>
            <a:off x="5808345" y="9600565"/>
            <a:ext cx="427355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" b="1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Slot 0</a:t>
            </a:r>
            <a:endParaRPr lang="en-US" altLang="zh-CN" sz="600" b="1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26" name="圆角矩形 125"/>
          <p:cNvSpPr/>
          <p:nvPr/>
        </p:nvSpPr>
        <p:spPr>
          <a:xfrm>
            <a:off x="3105785" y="8775700"/>
            <a:ext cx="2619375" cy="424815"/>
          </a:xfrm>
          <a:prstGeom prst="roundRect">
            <a:avLst/>
          </a:prstGeom>
          <a:solidFill>
            <a:srgbClr val="FF0000">
              <a:alpha val="30000"/>
            </a:srgbClr>
          </a:solidFill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4" name="圆角矩形 183"/>
          <p:cNvSpPr/>
          <p:nvPr/>
        </p:nvSpPr>
        <p:spPr>
          <a:xfrm>
            <a:off x="1492250" y="9199880"/>
            <a:ext cx="4230370" cy="584200"/>
          </a:xfrm>
          <a:prstGeom prst="round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9" name="文本框 138"/>
          <p:cNvSpPr txBox="1"/>
          <p:nvPr/>
        </p:nvSpPr>
        <p:spPr>
          <a:xfrm>
            <a:off x="3313430" y="8394700"/>
            <a:ext cx="95885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ClrTx/>
              <a:buSzTx/>
              <a:buFontTx/>
            </a:pPr>
            <a:r>
              <a:rPr lang="en-US" altLang="zh-CN" sz="1000" dirty="0">
                <a:solidFill>
                  <a:srgbClr val="FE69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V5600X2</a:t>
            </a:r>
            <a:endParaRPr lang="en-US" altLang="zh-CN" sz="1000" dirty="0">
              <a:solidFill>
                <a:srgbClr val="FE69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83" name="object 4"/>
          <p:cNvSpPr txBox="1"/>
          <p:nvPr/>
        </p:nvSpPr>
        <p:spPr>
          <a:xfrm>
            <a:off x="344170" y="7656830"/>
            <a:ext cx="2510790" cy="24193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p>
            <a:pPr marL="12065" indent="0">
              <a:lnSpc>
                <a:spcPct val="100000"/>
              </a:lnSpc>
              <a:spcBef>
                <a:spcPts val="360"/>
              </a:spcBef>
              <a:buNone/>
              <a:tabLst>
                <a:tab pos="85090" algn="l"/>
              </a:tabLst>
            </a:pPr>
            <a:r>
              <a:rPr lang="en-US" sz="1200" b="1" spc="-25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Slots and Cards of V5600X2:</a:t>
            </a:r>
            <a:endParaRPr lang="en-US" sz="1200" b="1" spc="-25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33" name="文本框 132"/>
          <p:cNvSpPr txBox="1"/>
          <p:nvPr/>
        </p:nvSpPr>
        <p:spPr>
          <a:xfrm>
            <a:off x="1423670" y="9264015"/>
            <a:ext cx="465455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" b="1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Slot 2</a:t>
            </a:r>
            <a:endParaRPr lang="en-US" altLang="zh-CN" sz="600" b="1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85" name="圆角矩形 184"/>
          <p:cNvSpPr/>
          <p:nvPr/>
        </p:nvSpPr>
        <p:spPr>
          <a:xfrm>
            <a:off x="1457325" y="8790305"/>
            <a:ext cx="1572260" cy="422275"/>
          </a:xfrm>
          <a:prstGeom prst="roundRect">
            <a:avLst/>
          </a:prstGeom>
          <a:solidFill>
            <a:schemeClr val="accent5">
              <a:alpha val="70000"/>
            </a:schemeClr>
          </a:solidFill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2" name="文本框 131"/>
          <p:cNvSpPr txBox="1"/>
          <p:nvPr/>
        </p:nvSpPr>
        <p:spPr>
          <a:xfrm>
            <a:off x="1436370" y="9528175"/>
            <a:ext cx="452755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" b="1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Slot 1</a:t>
            </a:r>
            <a:endParaRPr lang="en-US" altLang="zh-CN" sz="600" b="1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31" name="文本框 130"/>
          <p:cNvSpPr txBox="1"/>
          <p:nvPr/>
        </p:nvSpPr>
        <p:spPr>
          <a:xfrm>
            <a:off x="3215640" y="9385300"/>
            <a:ext cx="1056640" cy="2082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 b="1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Service Slot</a:t>
            </a:r>
            <a:endParaRPr lang="en-US" altLang="zh-CN" sz="1000" b="1">
              <a:solidFill>
                <a:srgbClr val="FFFF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30" name="文本框 129"/>
          <p:cNvSpPr txBox="1"/>
          <p:nvPr/>
        </p:nvSpPr>
        <p:spPr>
          <a:xfrm>
            <a:off x="1873250" y="8888730"/>
            <a:ext cx="937260" cy="2082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 b="1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Power Slot</a:t>
            </a:r>
            <a:endParaRPr lang="en-US" altLang="zh-CN" sz="1000" b="1">
              <a:solidFill>
                <a:srgbClr val="FFFF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34" name="文本框 133"/>
          <p:cNvSpPr txBox="1"/>
          <p:nvPr/>
        </p:nvSpPr>
        <p:spPr>
          <a:xfrm>
            <a:off x="1416050" y="8913495"/>
            <a:ext cx="394335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" b="1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Slot 3</a:t>
            </a:r>
            <a:endParaRPr lang="en-US" altLang="zh-CN" sz="600" b="1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35" name="文本框 134"/>
          <p:cNvSpPr txBox="1"/>
          <p:nvPr/>
        </p:nvSpPr>
        <p:spPr>
          <a:xfrm>
            <a:off x="2648585" y="8913495"/>
            <a:ext cx="457200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" b="1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Slot 4</a:t>
            </a:r>
            <a:endParaRPr lang="en-US" altLang="zh-CN" sz="600" b="1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36" name="文本框 135"/>
          <p:cNvSpPr txBox="1"/>
          <p:nvPr/>
        </p:nvSpPr>
        <p:spPr>
          <a:xfrm>
            <a:off x="3093085" y="8913495"/>
            <a:ext cx="437515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" b="1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Slot 5</a:t>
            </a:r>
            <a:endParaRPr lang="en-US" altLang="zh-CN" sz="600" b="1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37" name="文本框 136"/>
          <p:cNvSpPr txBox="1"/>
          <p:nvPr/>
        </p:nvSpPr>
        <p:spPr>
          <a:xfrm>
            <a:off x="5378450" y="8928100"/>
            <a:ext cx="533400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" b="1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Slot 6</a:t>
            </a:r>
            <a:endParaRPr lang="en-US" altLang="zh-CN" sz="600" b="1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27" name="文本框 126"/>
          <p:cNvSpPr txBox="1"/>
          <p:nvPr/>
        </p:nvSpPr>
        <p:spPr>
          <a:xfrm>
            <a:off x="3977640" y="8888730"/>
            <a:ext cx="954405" cy="2082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 b="1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CSMU Slot</a:t>
            </a:r>
            <a:endParaRPr lang="en-US" altLang="zh-CN" sz="1000" b="1">
              <a:solidFill>
                <a:srgbClr val="FFFF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组合 168"/>
          <p:cNvGrpSpPr/>
          <p:nvPr/>
        </p:nvGrpSpPr>
        <p:grpSpPr>
          <a:xfrm>
            <a:off x="654050" y="1460500"/>
            <a:ext cx="6527800" cy="7499350"/>
            <a:chOff x="405" y="3620"/>
            <a:chExt cx="10800" cy="11810"/>
          </a:xfrm>
        </p:grpSpPr>
        <p:pic>
          <p:nvPicPr>
            <p:cNvPr id="170" name="图片 169" descr="CBG1601-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05" y="3620"/>
              <a:ext cx="10800" cy="11810"/>
            </a:xfrm>
            <a:prstGeom prst="rect">
              <a:avLst/>
            </a:prstGeom>
          </p:spPr>
        </p:pic>
        <p:sp>
          <p:nvSpPr>
            <p:cNvPr id="171" name="文本框 170"/>
            <p:cNvSpPr txBox="1"/>
            <p:nvPr/>
          </p:nvSpPr>
          <p:spPr>
            <a:xfrm>
              <a:off x="5230" y="8300"/>
              <a:ext cx="1510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buClrTx/>
                <a:buSzTx/>
                <a:buFontTx/>
              </a:pPr>
              <a:r>
                <a:rPr lang="en-US" altLang="zh-CN" sz="1000" dirty="0">
                  <a:solidFill>
                    <a:srgbClr val="FE69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CBG1601</a:t>
              </a:r>
              <a:endParaRPr lang="en-US" altLang="zh-CN" sz="1000" dirty="0">
                <a:solidFill>
                  <a:srgbClr val="FE69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grpSp>
          <p:nvGrpSpPr>
            <p:cNvPr id="172" name="组合 171"/>
            <p:cNvGrpSpPr/>
            <p:nvPr/>
          </p:nvGrpSpPr>
          <p:grpSpPr>
            <a:xfrm rot="0">
              <a:off x="2369" y="9974"/>
              <a:ext cx="6863" cy="704"/>
              <a:chOff x="3190" y="2696"/>
              <a:chExt cx="2234" cy="704"/>
            </a:xfrm>
          </p:grpSpPr>
          <p:cxnSp>
            <p:nvCxnSpPr>
              <p:cNvPr id="173" name="直接连接符 172"/>
              <p:cNvCxnSpPr/>
              <p:nvPr/>
            </p:nvCxnSpPr>
            <p:spPr>
              <a:xfrm>
                <a:off x="3190" y="2711"/>
                <a:ext cx="0" cy="324"/>
              </a:xfrm>
              <a:prstGeom prst="line">
                <a:avLst/>
              </a:prstGeom>
              <a:ln>
                <a:solidFill>
                  <a:srgbClr val="F46D43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直接连接符 173"/>
              <p:cNvCxnSpPr/>
              <p:nvPr/>
            </p:nvCxnSpPr>
            <p:spPr>
              <a:xfrm>
                <a:off x="5424" y="2696"/>
                <a:ext cx="0" cy="324"/>
              </a:xfrm>
              <a:prstGeom prst="line">
                <a:avLst/>
              </a:prstGeom>
              <a:ln>
                <a:solidFill>
                  <a:srgbClr val="F46D43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直接连接符 174"/>
              <p:cNvCxnSpPr/>
              <p:nvPr/>
            </p:nvCxnSpPr>
            <p:spPr>
              <a:xfrm>
                <a:off x="3190" y="3020"/>
                <a:ext cx="2234" cy="0"/>
              </a:xfrm>
              <a:prstGeom prst="line">
                <a:avLst/>
              </a:prstGeom>
              <a:ln>
                <a:solidFill>
                  <a:srgbClr val="F46D4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直接连接符 175"/>
              <p:cNvCxnSpPr/>
              <p:nvPr/>
            </p:nvCxnSpPr>
            <p:spPr>
              <a:xfrm>
                <a:off x="4307" y="3020"/>
                <a:ext cx="0" cy="380"/>
              </a:xfrm>
              <a:prstGeom prst="line">
                <a:avLst/>
              </a:prstGeom>
              <a:ln>
                <a:solidFill>
                  <a:srgbClr val="F46D4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7" name="文本框 176"/>
            <p:cNvSpPr txBox="1"/>
            <p:nvPr/>
          </p:nvSpPr>
          <p:spPr>
            <a:xfrm>
              <a:off x="4887" y="10678"/>
              <a:ext cx="2042" cy="3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en-US" altLang="zh-CN" sz="7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Calibri" panose="020F0502020204030204" charset="0"/>
                  <a:sym typeface="+mn-ea"/>
                </a:rPr>
                <a:t>16*GPON ports</a:t>
              </a:r>
              <a:endParaRPr lang="en-US" altLang="zh-CN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Calibri" panose="020F0502020204030204" charset="0"/>
                <a:sym typeface="+mn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492250" y="165100"/>
            <a:ext cx="4773930" cy="4773930"/>
            <a:chOff x="14917" y="260"/>
            <a:chExt cx="7518" cy="7518"/>
          </a:xfrm>
        </p:grpSpPr>
        <p:pic>
          <p:nvPicPr>
            <p:cNvPr id="2" name="图片 1" descr="CSMUX201-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917" y="260"/>
              <a:ext cx="7519" cy="7519"/>
            </a:xfrm>
            <a:prstGeom prst="rect">
              <a:avLst/>
            </a:prstGeom>
          </p:spPr>
        </p:pic>
        <p:sp>
          <p:nvSpPr>
            <p:cNvPr id="82" name="文本框 81"/>
            <p:cNvSpPr txBox="1"/>
            <p:nvPr/>
          </p:nvSpPr>
          <p:spPr>
            <a:xfrm>
              <a:off x="18085" y="1460"/>
              <a:ext cx="1510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buClrTx/>
                <a:buSzTx/>
                <a:buFontTx/>
              </a:pPr>
              <a:r>
                <a:rPr lang="en-US" altLang="zh-CN" sz="1000" dirty="0">
                  <a:solidFill>
                    <a:srgbClr val="FE69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CSMUX201</a:t>
              </a:r>
              <a:endParaRPr lang="en-US" altLang="zh-CN" sz="1000" dirty="0">
                <a:solidFill>
                  <a:srgbClr val="FE69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cxnSp>
          <p:nvCxnSpPr>
            <p:cNvPr id="102" name="直接连接符 101"/>
            <p:cNvCxnSpPr/>
            <p:nvPr/>
          </p:nvCxnSpPr>
          <p:spPr>
            <a:xfrm flipH="1" flipV="1">
              <a:off x="18328" y="2708"/>
              <a:ext cx="10" cy="1080"/>
            </a:xfrm>
            <a:prstGeom prst="line">
              <a:avLst/>
            </a:prstGeom>
            <a:ln>
              <a:solidFill>
                <a:srgbClr val="F46D43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文本框 102"/>
            <p:cNvSpPr txBox="1"/>
            <p:nvPr/>
          </p:nvSpPr>
          <p:spPr>
            <a:xfrm>
              <a:off x="17664" y="2306"/>
              <a:ext cx="1264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Calibri" panose="020F0502020204030204" charset="0"/>
                  <a:sym typeface="+mn-ea"/>
                </a:rPr>
                <a:t>MicroSD</a:t>
              </a:r>
              <a:endPara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Calibri" panose="020F0502020204030204" charset="0"/>
                <a:sym typeface="+mn-ea"/>
              </a:endParaRPr>
            </a:p>
          </p:txBody>
        </p:sp>
        <p:sp>
          <p:nvSpPr>
            <p:cNvPr id="104" name="文本框 103"/>
            <p:cNvSpPr txBox="1"/>
            <p:nvPr/>
          </p:nvSpPr>
          <p:spPr>
            <a:xfrm>
              <a:off x="18331" y="2060"/>
              <a:ext cx="1264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Calibri" panose="020F0502020204030204" charset="0"/>
                  <a:sym typeface="+mn-ea"/>
                </a:rPr>
                <a:t>USB-COM</a:t>
              </a:r>
              <a:endPara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Calibri" panose="020F0502020204030204" charset="0"/>
                <a:sym typeface="+mn-ea"/>
              </a:endParaRPr>
            </a:p>
          </p:txBody>
        </p:sp>
        <p:sp>
          <p:nvSpPr>
            <p:cNvPr id="107" name="文本框 106"/>
            <p:cNvSpPr txBox="1"/>
            <p:nvPr/>
          </p:nvSpPr>
          <p:spPr>
            <a:xfrm>
              <a:off x="19390" y="2306"/>
              <a:ext cx="1264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Calibri" panose="020F0502020204030204" charset="0"/>
                  <a:sym typeface="+mn-ea"/>
                </a:rPr>
                <a:t>USB3.0</a:t>
              </a:r>
              <a:endPara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Calibri" panose="020F0502020204030204" charset="0"/>
                <a:sym typeface="+mn-ea"/>
              </a:endParaRPr>
            </a:p>
          </p:txBody>
        </p:sp>
        <p:cxnSp>
          <p:nvCxnSpPr>
            <p:cNvPr id="108" name="直接连接符 107"/>
            <p:cNvCxnSpPr>
              <a:endCxn id="109" idx="1"/>
            </p:cNvCxnSpPr>
            <p:nvPr/>
          </p:nvCxnSpPr>
          <p:spPr>
            <a:xfrm flipV="1">
              <a:off x="19916" y="4466"/>
              <a:ext cx="1304" cy="0"/>
            </a:xfrm>
            <a:prstGeom prst="line">
              <a:avLst/>
            </a:prstGeom>
            <a:ln>
              <a:solidFill>
                <a:srgbClr val="F46D43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文本框 108"/>
            <p:cNvSpPr txBox="1"/>
            <p:nvPr/>
          </p:nvSpPr>
          <p:spPr>
            <a:xfrm>
              <a:off x="21159" y="4273"/>
              <a:ext cx="877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Calibri" panose="020F0502020204030204" charset="0"/>
                  <a:sym typeface="+mn-ea"/>
                </a:rPr>
                <a:t>AUX</a:t>
              </a:r>
              <a:endPara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Calibri" panose="020F0502020204030204" charset="0"/>
                <a:sym typeface="+mn-ea"/>
              </a:endParaRPr>
            </a:p>
          </p:txBody>
        </p:sp>
        <p:cxnSp>
          <p:nvCxnSpPr>
            <p:cNvPr id="110" name="直接连接符 109"/>
            <p:cNvCxnSpPr/>
            <p:nvPr/>
          </p:nvCxnSpPr>
          <p:spPr>
            <a:xfrm>
              <a:off x="18963" y="4732"/>
              <a:ext cx="0" cy="480"/>
            </a:xfrm>
            <a:prstGeom prst="line">
              <a:avLst/>
            </a:prstGeom>
            <a:ln>
              <a:solidFill>
                <a:srgbClr val="F46D43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文本框 110"/>
            <p:cNvSpPr txBox="1"/>
            <p:nvPr/>
          </p:nvSpPr>
          <p:spPr>
            <a:xfrm>
              <a:off x="17723" y="5098"/>
              <a:ext cx="3131" cy="51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algn="ctr">
                <a:buClrTx/>
                <a:buSzTx/>
                <a:buFontTx/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Calibri" panose="020F0502020204030204" charset="0"/>
                  <a:sym typeface="+mn-ea"/>
                </a:rPr>
                <a:t>1×40/50/100GE(QSFP28)</a:t>
              </a:r>
              <a:endPara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Calibri" panose="020F0502020204030204" charset="0"/>
                <a:sym typeface="+mn-ea"/>
              </a:endParaRPr>
            </a:p>
            <a:p>
              <a:endParaRPr lang="zh-CN" altLang="en-US"/>
            </a:p>
          </p:txBody>
        </p:sp>
        <p:grpSp>
          <p:nvGrpSpPr>
            <p:cNvPr id="85" name="组合 84"/>
            <p:cNvGrpSpPr/>
            <p:nvPr/>
          </p:nvGrpSpPr>
          <p:grpSpPr>
            <a:xfrm rot="0">
              <a:off x="17166" y="4716"/>
              <a:ext cx="1259" cy="856"/>
              <a:chOff x="3190" y="2696"/>
              <a:chExt cx="2246" cy="1282"/>
            </a:xfrm>
          </p:grpSpPr>
          <p:cxnSp>
            <p:nvCxnSpPr>
              <p:cNvPr id="86" name="直接连接符 85"/>
              <p:cNvCxnSpPr/>
              <p:nvPr/>
            </p:nvCxnSpPr>
            <p:spPr>
              <a:xfrm>
                <a:off x="3190" y="2711"/>
                <a:ext cx="0" cy="548"/>
              </a:xfrm>
              <a:prstGeom prst="line">
                <a:avLst/>
              </a:prstGeom>
              <a:ln>
                <a:solidFill>
                  <a:srgbClr val="F46D43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/>
              <p:cNvCxnSpPr/>
              <p:nvPr/>
            </p:nvCxnSpPr>
            <p:spPr>
              <a:xfrm>
                <a:off x="5424" y="2696"/>
                <a:ext cx="12" cy="563"/>
              </a:xfrm>
              <a:prstGeom prst="line">
                <a:avLst/>
              </a:prstGeom>
              <a:ln>
                <a:solidFill>
                  <a:srgbClr val="F46D43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接连接符 87"/>
              <p:cNvCxnSpPr/>
              <p:nvPr/>
            </p:nvCxnSpPr>
            <p:spPr>
              <a:xfrm>
                <a:off x="3192" y="3260"/>
                <a:ext cx="2234" cy="0"/>
              </a:xfrm>
              <a:prstGeom prst="line">
                <a:avLst/>
              </a:prstGeom>
              <a:ln>
                <a:solidFill>
                  <a:srgbClr val="F46D4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/>
              <p:cNvCxnSpPr/>
              <p:nvPr/>
            </p:nvCxnSpPr>
            <p:spPr>
              <a:xfrm>
                <a:off x="4307" y="3290"/>
                <a:ext cx="0" cy="688"/>
              </a:xfrm>
              <a:prstGeom prst="line">
                <a:avLst/>
              </a:prstGeom>
              <a:ln>
                <a:solidFill>
                  <a:srgbClr val="F46D4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0" name="文本框 89"/>
            <p:cNvSpPr txBox="1"/>
            <p:nvPr/>
          </p:nvSpPr>
          <p:spPr>
            <a:xfrm>
              <a:off x="15910" y="5614"/>
              <a:ext cx="4455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Calibri" panose="020F0502020204030204" charset="0"/>
                  <a:sym typeface="+mn-ea"/>
                </a:rPr>
                <a:t>3*GE(SFP)/10GE(SFP+)</a:t>
              </a:r>
              <a:endPara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Calibri" panose="020F0502020204030204" charset="0"/>
                <a:sym typeface="+mn-ea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 flipV="1">
              <a:off x="19144" y="2420"/>
              <a:ext cx="13" cy="1440"/>
            </a:xfrm>
            <a:prstGeom prst="line">
              <a:avLst/>
            </a:prstGeom>
            <a:ln>
              <a:solidFill>
                <a:srgbClr val="F46D43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 flipV="1">
              <a:off x="19916" y="2708"/>
              <a:ext cx="10" cy="1080"/>
            </a:xfrm>
            <a:prstGeom prst="line">
              <a:avLst/>
            </a:prstGeom>
            <a:ln>
              <a:solidFill>
                <a:srgbClr val="F46D43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组合 127"/>
          <p:cNvGrpSpPr/>
          <p:nvPr/>
        </p:nvGrpSpPr>
        <p:grpSpPr>
          <a:xfrm>
            <a:off x="717550" y="5118100"/>
            <a:ext cx="6793865" cy="7556500"/>
            <a:chOff x="25582" y="6118"/>
            <a:chExt cx="10664" cy="11900"/>
          </a:xfrm>
        </p:grpSpPr>
        <p:pic>
          <p:nvPicPr>
            <p:cNvPr id="129" name="图片 128" descr="CBXG16C01-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582" y="6118"/>
              <a:ext cx="10664" cy="11900"/>
            </a:xfrm>
            <a:prstGeom prst="rect">
              <a:avLst/>
            </a:prstGeom>
          </p:spPr>
        </p:pic>
        <p:sp>
          <p:nvSpPr>
            <p:cNvPr id="130" name="文本框 129"/>
            <p:cNvSpPr txBox="1"/>
            <p:nvPr/>
          </p:nvSpPr>
          <p:spPr>
            <a:xfrm>
              <a:off x="30162" y="10949"/>
              <a:ext cx="1510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buClrTx/>
                <a:buSzTx/>
                <a:buFontTx/>
              </a:pPr>
              <a:r>
                <a:rPr lang="en-US" altLang="zh-CN" sz="1000" dirty="0">
                  <a:solidFill>
                    <a:srgbClr val="FE69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CBXG16C01</a:t>
              </a:r>
              <a:endParaRPr lang="en-US" altLang="zh-CN" sz="1000" dirty="0">
                <a:solidFill>
                  <a:srgbClr val="FE69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grpSp>
          <p:nvGrpSpPr>
            <p:cNvPr id="131" name="组合 130"/>
            <p:cNvGrpSpPr/>
            <p:nvPr/>
          </p:nvGrpSpPr>
          <p:grpSpPr>
            <a:xfrm rot="0">
              <a:off x="27546" y="12617"/>
              <a:ext cx="6536" cy="704"/>
              <a:chOff x="3190" y="2696"/>
              <a:chExt cx="2234" cy="704"/>
            </a:xfrm>
          </p:grpSpPr>
          <p:cxnSp>
            <p:nvCxnSpPr>
              <p:cNvPr id="132" name="直接连接符 131"/>
              <p:cNvCxnSpPr/>
              <p:nvPr/>
            </p:nvCxnSpPr>
            <p:spPr>
              <a:xfrm>
                <a:off x="3190" y="2711"/>
                <a:ext cx="0" cy="324"/>
              </a:xfrm>
              <a:prstGeom prst="line">
                <a:avLst/>
              </a:prstGeom>
              <a:ln>
                <a:solidFill>
                  <a:srgbClr val="F46D43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接连接符 132"/>
              <p:cNvCxnSpPr/>
              <p:nvPr/>
            </p:nvCxnSpPr>
            <p:spPr>
              <a:xfrm>
                <a:off x="5424" y="2696"/>
                <a:ext cx="0" cy="324"/>
              </a:xfrm>
              <a:prstGeom prst="line">
                <a:avLst/>
              </a:prstGeom>
              <a:ln>
                <a:solidFill>
                  <a:srgbClr val="F46D43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接连接符 133"/>
              <p:cNvCxnSpPr/>
              <p:nvPr/>
            </p:nvCxnSpPr>
            <p:spPr>
              <a:xfrm>
                <a:off x="3190" y="3020"/>
                <a:ext cx="2234" cy="0"/>
              </a:xfrm>
              <a:prstGeom prst="line">
                <a:avLst/>
              </a:prstGeom>
              <a:ln>
                <a:solidFill>
                  <a:srgbClr val="F46D4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接连接符 134"/>
              <p:cNvCxnSpPr/>
              <p:nvPr/>
            </p:nvCxnSpPr>
            <p:spPr>
              <a:xfrm>
                <a:off x="4307" y="3020"/>
                <a:ext cx="0" cy="380"/>
              </a:xfrm>
              <a:prstGeom prst="line">
                <a:avLst/>
              </a:prstGeom>
              <a:ln>
                <a:solidFill>
                  <a:srgbClr val="F46D4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6" name="文本框 135"/>
            <p:cNvSpPr txBox="1"/>
            <p:nvPr/>
          </p:nvSpPr>
          <p:spPr>
            <a:xfrm>
              <a:off x="28866" y="13323"/>
              <a:ext cx="4222" cy="3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en-US" altLang="zh-CN" sz="7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Calibri" panose="020F0502020204030204" charset="0"/>
                  <a:sym typeface="+mn-ea"/>
                </a:rPr>
                <a:t>16*GPON&amp;XG(S)-PON Combo PON ports</a:t>
              </a:r>
              <a:endParaRPr lang="en-US" altLang="zh-CN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Calibri" panose="020F0502020204030204" charset="0"/>
                <a:sym typeface="+mn-ea"/>
              </a:endParaRPr>
            </a:p>
          </p:txBody>
        </p:sp>
      </p:grpSp>
      <p:grpSp>
        <p:nvGrpSpPr>
          <p:cNvPr id="137" name="组合 136"/>
          <p:cNvGrpSpPr/>
          <p:nvPr/>
        </p:nvGrpSpPr>
        <p:grpSpPr>
          <a:xfrm>
            <a:off x="654050" y="3366135"/>
            <a:ext cx="6635750" cy="7305040"/>
            <a:chOff x="790" y="5661"/>
            <a:chExt cx="10450" cy="11504"/>
          </a:xfrm>
        </p:grpSpPr>
        <p:pic>
          <p:nvPicPr>
            <p:cNvPr id="138" name="图片 137" descr="CBXG08C01-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0" y="5661"/>
              <a:ext cx="10450" cy="11505"/>
            </a:xfrm>
            <a:prstGeom prst="rect">
              <a:avLst/>
            </a:prstGeom>
          </p:spPr>
        </p:pic>
        <p:sp>
          <p:nvSpPr>
            <p:cNvPr id="139" name="文本框 138"/>
            <p:cNvSpPr txBox="1"/>
            <p:nvPr/>
          </p:nvSpPr>
          <p:spPr>
            <a:xfrm>
              <a:off x="5471" y="10127"/>
              <a:ext cx="1481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buClrTx/>
                <a:buSzTx/>
                <a:buFontTx/>
              </a:pPr>
              <a:r>
                <a:rPr lang="en-US" altLang="zh-CN" sz="1000" dirty="0">
                  <a:solidFill>
                    <a:srgbClr val="FE69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CBXG08C01</a:t>
              </a:r>
              <a:endParaRPr lang="en-US" altLang="zh-CN" sz="1000" dirty="0">
                <a:solidFill>
                  <a:srgbClr val="FE69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grpSp>
          <p:nvGrpSpPr>
            <p:cNvPr id="140" name="组合 139"/>
            <p:cNvGrpSpPr/>
            <p:nvPr/>
          </p:nvGrpSpPr>
          <p:grpSpPr>
            <a:xfrm rot="0">
              <a:off x="2940" y="11795"/>
              <a:ext cx="6411" cy="704"/>
              <a:chOff x="3190" y="2696"/>
              <a:chExt cx="2234" cy="704"/>
            </a:xfrm>
          </p:grpSpPr>
          <p:cxnSp>
            <p:nvCxnSpPr>
              <p:cNvPr id="141" name="直接连接符 140"/>
              <p:cNvCxnSpPr/>
              <p:nvPr/>
            </p:nvCxnSpPr>
            <p:spPr>
              <a:xfrm>
                <a:off x="3190" y="2711"/>
                <a:ext cx="0" cy="324"/>
              </a:xfrm>
              <a:prstGeom prst="line">
                <a:avLst/>
              </a:prstGeom>
              <a:ln>
                <a:solidFill>
                  <a:srgbClr val="F46D43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接连接符 141"/>
              <p:cNvCxnSpPr/>
              <p:nvPr/>
            </p:nvCxnSpPr>
            <p:spPr>
              <a:xfrm>
                <a:off x="5424" y="2696"/>
                <a:ext cx="0" cy="324"/>
              </a:xfrm>
              <a:prstGeom prst="line">
                <a:avLst/>
              </a:prstGeom>
              <a:ln>
                <a:solidFill>
                  <a:srgbClr val="F46D43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接连接符 142"/>
              <p:cNvCxnSpPr/>
              <p:nvPr/>
            </p:nvCxnSpPr>
            <p:spPr>
              <a:xfrm>
                <a:off x="3190" y="3020"/>
                <a:ext cx="2234" cy="0"/>
              </a:xfrm>
              <a:prstGeom prst="line">
                <a:avLst/>
              </a:prstGeom>
              <a:ln>
                <a:solidFill>
                  <a:srgbClr val="F46D4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接连接符 143"/>
              <p:cNvCxnSpPr/>
              <p:nvPr/>
            </p:nvCxnSpPr>
            <p:spPr>
              <a:xfrm>
                <a:off x="4307" y="3020"/>
                <a:ext cx="0" cy="380"/>
              </a:xfrm>
              <a:prstGeom prst="line">
                <a:avLst/>
              </a:prstGeom>
              <a:ln>
                <a:solidFill>
                  <a:srgbClr val="F46D4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5" name="文本框 144"/>
            <p:cNvSpPr txBox="1"/>
            <p:nvPr/>
          </p:nvSpPr>
          <p:spPr>
            <a:xfrm>
              <a:off x="4235" y="12501"/>
              <a:ext cx="4141" cy="3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en-US" altLang="zh-CN" sz="7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Calibri" panose="020F0502020204030204" charset="0"/>
                  <a:sym typeface="+mn-ea"/>
                </a:rPr>
                <a:t>8*GPON&amp;XG(S)-PON Combo PON ports</a:t>
              </a:r>
              <a:endParaRPr lang="en-US" altLang="zh-CN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Calibri" panose="020F0502020204030204" charset="0"/>
                <a:sym typeface="+mn-ea"/>
              </a:endParaRPr>
            </a:p>
          </p:txBody>
        </p:sp>
      </p:grpSp>
      <p:sp>
        <p:nvSpPr>
          <p:cNvPr id="167" name="object 4"/>
          <p:cNvSpPr txBox="1"/>
          <p:nvPr/>
        </p:nvSpPr>
        <p:spPr>
          <a:xfrm>
            <a:off x="577850" y="812165"/>
            <a:ext cx="2181225" cy="24193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p>
            <a:pPr marL="12065" indent="0">
              <a:lnSpc>
                <a:spcPct val="100000"/>
              </a:lnSpc>
              <a:spcBef>
                <a:spcPts val="360"/>
              </a:spcBef>
              <a:buNone/>
              <a:tabLst>
                <a:tab pos="85090" algn="l"/>
              </a:tabLst>
            </a:pPr>
            <a:r>
              <a:rPr lang="en-US" sz="1200" b="1" spc="-25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Interface</a:t>
            </a:r>
            <a:r>
              <a:rPr lang="en-US" sz="1200" b="1" spc="-25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 of CSMU Card:</a:t>
            </a:r>
            <a:endParaRPr lang="en-US" sz="1200" b="1" spc="-25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68" name="object 4"/>
          <p:cNvSpPr txBox="1"/>
          <p:nvPr/>
        </p:nvSpPr>
        <p:spPr>
          <a:xfrm>
            <a:off x="628650" y="3975100"/>
            <a:ext cx="2181225" cy="24193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p>
            <a:pPr marL="12065" indent="0">
              <a:lnSpc>
                <a:spcPct val="100000"/>
              </a:lnSpc>
              <a:spcBef>
                <a:spcPts val="360"/>
              </a:spcBef>
              <a:buNone/>
              <a:tabLst>
                <a:tab pos="85090" algn="l"/>
              </a:tabLst>
            </a:pPr>
            <a:r>
              <a:rPr lang="en-US" sz="1200" b="1" spc="-25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Interfaces of Service Card:</a:t>
            </a:r>
            <a:endParaRPr lang="en-US" sz="1200" b="1" spc="-25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78" name="文本框 177"/>
          <p:cNvSpPr txBox="1"/>
          <p:nvPr/>
        </p:nvSpPr>
        <p:spPr>
          <a:xfrm>
            <a:off x="5989320" y="8242300"/>
            <a:ext cx="251904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r>
              <a:rPr lang="en-US" altLang="zh-CN" sz="1000" dirty="0">
                <a:solidFill>
                  <a:srgbClr val="FE69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*coming soon</a:t>
            </a:r>
            <a:endParaRPr lang="en-US" altLang="zh-CN" sz="1000" dirty="0">
              <a:solidFill>
                <a:srgbClr val="FE69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DX201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7690" y="622300"/>
            <a:ext cx="3625850" cy="4139565"/>
          </a:xfrm>
          <a:prstGeom prst="rect">
            <a:avLst/>
          </a:prstGeom>
        </p:spPr>
      </p:pic>
      <p:sp>
        <p:nvSpPr>
          <p:cNvPr id="167" name="object 4"/>
          <p:cNvSpPr txBox="1"/>
          <p:nvPr/>
        </p:nvSpPr>
        <p:spPr>
          <a:xfrm>
            <a:off x="577850" y="812165"/>
            <a:ext cx="2181225" cy="24193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p>
            <a:pPr marL="12065" indent="0">
              <a:lnSpc>
                <a:spcPct val="100000"/>
              </a:lnSpc>
              <a:spcBef>
                <a:spcPts val="360"/>
              </a:spcBef>
              <a:buNone/>
              <a:tabLst>
                <a:tab pos="85090" algn="l"/>
              </a:tabLst>
            </a:pPr>
            <a:r>
              <a:rPr lang="en-US" sz="1200" b="1" spc="-25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Interfaces of Power Card:</a:t>
            </a:r>
            <a:endParaRPr lang="en-US" sz="1200" b="1" spc="-25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59" name="object 4"/>
          <p:cNvSpPr txBox="1"/>
          <p:nvPr/>
        </p:nvSpPr>
        <p:spPr>
          <a:xfrm>
            <a:off x="654050" y="6337300"/>
            <a:ext cx="2181225" cy="24193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p>
            <a:pPr marL="12065" indent="0">
              <a:lnSpc>
                <a:spcPct val="100000"/>
              </a:lnSpc>
              <a:spcBef>
                <a:spcPts val="360"/>
              </a:spcBef>
              <a:buNone/>
              <a:tabLst>
                <a:tab pos="85090" algn="l"/>
              </a:tabLst>
            </a:pPr>
            <a:r>
              <a:rPr lang="en-US" sz="1200" b="1" spc="-25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Interfaces of F</a:t>
            </a:r>
            <a:r>
              <a:rPr lang="en-US" sz="1200" b="1" spc="-25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an Card:</a:t>
            </a:r>
            <a:endParaRPr lang="en-US" sz="1200" b="1" spc="-25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178175" y="1308100"/>
            <a:ext cx="114998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en-US" altLang="zh-CN" sz="1000" dirty="0">
                <a:solidFill>
                  <a:srgbClr val="FE69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PDX201</a:t>
            </a:r>
            <a:endParaRPr lang="en-US" altLang="zh-CN" sz="1000" dirty="0">
              <a:solidFill>
                <a:srgbClr val="FE69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8" name="直接连接符 7"/>
          <p:cNvCxnSpPr>
            <a:endCxn id="53" idx="0"/>
          </p:cNvCxnSpPr>
          <p:nvPr/>
        </p:nvCxnSpPr>
        <p:spPr>
          <a:xfrm>
            <a:off x="3590925" y="3094990"/>
            <a:ext cx="6350" cy="321310"/>
          </a:xfrm>
          <a:prstGeom prst="line">
            <a:avLst/>
          </a:prstGeom>
          <a:ln>
            <a:solidFill>
              <a:srgbClr val="F46D43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52"/>
          <p:cNvSpPr txBox="1"/>
          <p:nvPr/>
        </p:nvSpPr>
        <p:spPr>
          <a:xfrm>
            <a:off x="3178175" y="3416300"/>
            <a:ext cx="838200" cy="2171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en-US" altLang="zh-CN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DC 48V</a:t>
            </a:r>
            <a:endParaRPr lang="en-US" altLang="zh-CN" sz="7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Calibri" panose="020F0502020204030204" charset="0"/>
              <a:sym typeface="+mn-ea"/>
            </a:endParaRPr>
          </a:p>
        </p:txBody>
      </p:sp>
      <p:pic>
        <p:nvPicPr>
          <p:cNvPr id="10" name="图片 9" descr="FX201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150" y="5880100"/>
            <a:ext cx="4591685" cy="4591685"/>
          </a:xfrm>
          <a:prstGeom prst="rect">
            <a:avLst/>
          </a:prstGeom>
        </p:spPr>
      </p:pic>
      <p:pic>
        <p:nvPicPr>
          <p:cNvPr id="11" name="图片 10" descr="FX201-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5275" y="6032500"/>
            <a:ext cx="4498975" cy="499364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19450" y="3782060"/>
            <a:ext cx="114998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en-US" altLang="zh-CN" sz="1000" dirty="0">
                <a:solidFill>
                  <a:srgbClr val="FE69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PAX201</a:t>
            </a:r>
            <a:endParaRPr lang="en-US" altLang="zh-CN" sz="1000" dirty="0">
              <a:solidFill>
                <a:srgbClr val="FE69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787650" y="7023100"/>
            <a:ext cx="114998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en-US" altLang="zh-CN" sz="1000" dirty="0">
                <a:solidFill>
                  <a:srgbClr val="FE69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FX201</a:t>
            </a:r>
            <a:endParaRPr lang="en-US" altLang="zh-CN" sz="1000" dirty="0">
              <a:solidFill>
                <a:srgbClr val="FE69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图片 1" descr="PAX201-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6010" y="3959860"/>
            <a:ext cx="2563495" cy="2145030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3590925" y="5849620"/>
            <a:ext cx="0" cy="205740"/>
          </a:xfrm>
          <a:prstGeom prst="line">
            <a:avLst/>
          </a:prstGeom>
          <a:ln>
            <a:solidFill>
              <a:srgbClr val="F46D43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178175" y="6099810"/>
            <a:ext cx="838200" cy="2171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en-US" altLang="zh-CN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AC 100-240V</a:t>
            </a:r>
            <a:endParaRPr lang="en-US" altLang="zh-CN" sz="7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Calibri" panose="020F0502020204030204" charset="0"/>
              <a:sym typeface="+mn-e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25348" y="469902"/>
            <a:ext cx="3246120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000"/>
              </a:lnSpc>
              <a:spcBef>
                <a:spcPts val="100"/>
              </a:spcBef>
            </a:pPr>
            <a:r>
              <a:rPr lang="en-US" sz="1200" b="1" spc="-25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Specifications</a:t>
            </a:r>
            <a:endParaRPr lang="en-US" sz="1200" b="1" spc="-25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3" name="表格 32"/>
          <p:cNvGraphicFramePr/>
          <p:nvPr>
            <p:custDataLst>
              <p:tags r:id="rId1"/>
            </p:custDataLst>
          </p:nvPr>
        </p:nvGraphicFramePr>
        <p:xfrm>
          <a:off x="479743" y="805815"/>
          <a:ext cx="6597017" cy="83654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8760"/>
                <a:gridCol w="1835786"/>
                <a:gridCol w="3252471"/>
              </a:tblGrid>
              <a:tr h="187325"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</a:t>
                      </a:r>
                      <a:endParaRPr lang="en-US" altLang="en-US" sz="900" b="1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1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V5600X2</a:t>
                      </a:r>
                      <a:endParaRPr lang="en-US" altLang="en-US" sz="900" b="1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035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Chassis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Rack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19</a:t>
                      </a:r>
                      <a:r>
                        <a:rPr lang="en-US"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Inch Standard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035">
                <a:tc gridSpan="2"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Dimension(L*W*H)</a:t>
                      </a:r>
                      <a:endParaRPr lang="en-US" altLang="zh-CN"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442*299*88.9mm(Without mounting ears)</a:t>
                      </a:r>
                      <a:endParaRPr lang="en-US" altLang="zh-CN"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035">
                <a:tc rowSpan="2"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Weight</a:t>
                      </a:r>
                      <a:endParaRPr lang="en-US"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Full of cards</a:t>
                      </a:r>
                      <a:endParaRPr lang="en-US" altLang="zh-CN"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10.6kg</a:t>
                      </a:r>
                      <a:endParaRPr lang="en-US" altLang="zh-CN"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035">
                <a:tc vMerge="1"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Chassis only</a:t>
                      </a:r>
                      <a:endParaRPr lang="en-US" altLang="zh-CN"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5kg</a:t>
                      </a:r>
                      <a:endParaRPr lang="en-US" altLang="zh-CN"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035">
                <a:tc gridSpan="2"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Working </a:t>
                      </a:r>
                      <a:r>
                        <a:rPr lang="en-US" altLang="zh-CN"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Temperature</a:t>
                      </a:r>
                      <a:endParaRPr lang="en-US" altLang="zh-CN"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900" spc="-10" dirty="0">
                          <a:solidFill>
                            <a:srgbClr val="3030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-</a:t>
                      </a:r>
                      <a:r>
                        <a:rPr lang="en-US" altLang="zh-CN" sz="900" spc="-10" dirty="0">
                          <a:solidFill>
                            <a:srgbClr val="3030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2</a:t>
                      </a:r>
                      <a:r>
                        <a:rPr sz="900" spc="-10" dirty="0">
                          <a:solidFill>
                            <a:srgbClr val="3030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0°C ~+</a:t>
                      </a:r>
                      <a:r>
                        <a:rPr lang="en-US" altLang="zh-CN" sz="900" spc="-10" dirty="0">
                          <a:solidFill>
                            <a:srgbClr val="3030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60</a:t>
                      </a:r>
                      <a:r>
                        <a:rPr sz="900" spc="-10" dirty="0">
                          <a:solidFill>
                            <a:srgbClr val="3030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°C</a:t>
                      </a:r>
                      <a:endParaRPr lang="en-US" altLang="zh-CN" sz="900" b="0" kern="1200" spc="-10" dirty="0">
                        <a:solidFill>
                          <a:srgbClr val="30302F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035">
                <a:tc gridSpan="2"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Working Humidity</a:t>
                      </a:r>
                      <a:endParaRPr lang="en-US" altLang="zh-CN"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sz="900" spc="-10" dirty="0">
                          <a:solidFill>
                            <a:srgbClr val="3030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</a:t>
                      </a:r>
                      <a:r>
                        <a:rPr lang="en-US" altLang="zh-CN" sz="900" spc="-10" dirty="0">
                          <a:solidFill>
                            <a:srgbClr val="3030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5</a:t>
                      </a:r>
                      <a:r>
                        <a:rPr lang="en-US" sz="900" spc="-10" dirty="0">
                          <a:solidFill>
                            <a:srgbClr val="3030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%~</a:t>
                      </a:r>
                      <a:r>
                        <a:rPr lang="en-US" altLang="zh-CN" sz="900" spc="-10" dirty="0">
                          <a:solidFill>
                            <a:srgbClr val="3030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9</a:t>
                      </a:r>
                      <a:r>
                        <a:rPr lang="en-US" sz="900" spc="-10" dirty="0">
                          <a:solidFill>
                            <a:srgbClr val="3030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5%(</a:t>
                      </a:r>
                      <a:r>
                        <a:rPr sz="900" spc="-10" dirty="0">
                          <a:solidFill>
                            <a:srgbClr val="3030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non-cond</a:t>
                      </a:r>
                      <a:r>
                        <a:rPr lang="en-US" sz="900" spc="-10" dirty="0">
                          <a:solidFill>
                            <a:srgbClr val="3030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ensing)</a:t>
                      </a:r>
                      <a:endParaRPr lang="en-US" altLang="zh-CN" sz="900" b="0" kern="1200" spc="-10" dirty="0">
                        <a:solidFill>
                          <a:srgbClr val="30302F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035">
                <a:tc gridSpan="2"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Storage </a:t>
                      </a:r>
                      <a:r>
                        <a:rPr lang="en-US" altLang="zh-CN"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Temperature</a:t>
                      </a:r>
                      <a:endParaRPr lang="en-US" altLang="zh-CN"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spc="-10" dirty="0">
                          <a:solidFill>
                            <a:srgbClr val="3030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-40</a:t>
                      </a:r>
                      <a:r>
                        <a:rPr lang="en-US" sz="900" spc="-10" dirty="0">
                          <a:solidFill>
                            <a:srgbClr val="3030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</a:t>
                      </a:r>
                      <a:r>
                        <a:rPr sz="900" spc="-10" dirty="0">
                          <a:solidFill>
                            <a:srgbClr val="3030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~</a:t>
                      </a:r>
                      <a:r>
                        <a:rPr lang="en-US" sz="900" spc="-10" dirty="0">
                          <a:solidFill>
                            <a:srgbClr val="3030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</a:t>
                      </a:r>
                      <a:r>
                        <a:rPr sz="900" spc="-10" dirty="0">
                          <a:solidFill>
                            <a:srgbClr val="3030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+</a:t>
                      </a:r>
                      <a:r>
                        <a:rPr lang="en-US" altLang="zh-CN" sz="900" spc="-10" dirty="0">
                          <a:solidFill>
                            <a:srgbClr val="3030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70</a:t>
                      </a:r>
                      <a:r>
                        <a:rPr sz="900" spc="-10" dirty="0">
                          <a:solidFill>
                            <a:srgbClr val="3030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°C</a:t>
                      </a:r>
                      <a:endParaRPr lang="en-US" altLang="zh-CN" sz="900" b="0" kern="1200" spc="-10" dirty="0">
                        <a:solidFill>
                          <a:srgbClr val="30302F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035">
                <a:tc gridSpan="2"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Storage</a:t>
                      </a:r>
                      <a:r>
                        <a:rPr lang="en-US" altLang="zh-CN"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 Humidity</a:t>
                      </a:r>
                      <a:endParaRPr lang="en-US" altLang="zh-CN"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sz="900" spc="-10" dirty="0">
                          <a:solidFill>
                            <a:srgbClr val="3030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5%~95%(</a:t>
                      </a:r>
                      <a:r>
                        <a:rPr sz="900" spc="-10" dirty="0">
                          <a:solidFill>
                            <a:srgbClr val="3030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non-cond</a:t>
                      </a:r>
                      <a:r>
                        <a:rPr lang="en-US" sz="900" spc="-10" dirty="0">
                          <a:solidFill>
                            <a:srgbClr val="3030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ensing)</a:t>
                      </a:r>
                      <a:endParaRPr lang="en-US" altLang="zh-CN" sz="900" b="0" kern="1200" spc="-10" dirty="0">
                        <a:solidFill>
                          <a:srgbClr val="30302F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035">
                <a:tc rowSpan="2"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Power </a:t>
                      </a:r>
                      <a:r>
                        <a:rPr lang="en-US"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S</a:t>
                      </a: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upply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DC</a:t>
                      </a:r>
                      <a:endParaRPr lang="en-US"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-48V</a:t>
                      </a:r>
                      <a:endParaRPr lang="en-US"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035">
                <a:tc vMerge="1"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en-US"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AC</a:t>
                      </a:r>
                      <a:endParaRPr lang="en-US" altLang="en-US"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en-US"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100~240VAC, 50/60Hz</a:t>
                      </a:r>
                      <a:endParaRPr lang="en-US" altLang="en-US"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035">
                <a:tc gridSpan="2"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Backplane Bandwidth (Gbps)</a:t>
                      </a:r>
                      <a:endParaRPr lang="zh-CN" altLang="en-US"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1700</a:t>
                      </a:r>
                      <a:endParaRPr lang="en-US" altLang="zh-CN"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035">
                <a:tc gridSpan="3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CSMU Card: </a:t>
                      </a:r>
                      <a:r>
                        <a:rPr lang="en-US" altLang="en-US" sz="900" kern="1200" dirty="0">
                          <a:latin typeface="Arial" panose="020B0604020202020204" pitchFamily="34" charset="0"/>
                          <a:sym typeface="+mn-ea"/>
                        </a:rPr>
                        <a:t>CSMUX201</a:t>
                      </a:r>
                      <a:endParaRPr lang="zh-CN" altLang="en-US"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320">
                <a:tc rowSpan="3"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Uplink Port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QTY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4</a:t>
                      </a:r>
                      <a:endParaRPr lang="en-US"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685">
                <a:tc vMerge="1"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SFP(GE)</a:t>
                      </a:r>
                      <a:r>
                        <a:rPr lang="en-US"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/SFP+(10GE)</a:t>
                      </a:r>
                      <a:endParaRPr lang="en-US"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3</a:t>
                      </a:r>
                      <a:endParaRPr lang="en-US"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320">
                <a:tc vMerge="1"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QSFP28(</a:t>
                      </a:r>
                      <a:r>
                        <a:rPr lang="en-US"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40</a:t>
                      </a: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GE/50GE/100GE)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1</a:t>
                      </a:r>
                      <a:endParaRPr lang="en-US"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940">
                <a:tc gridSpan="2"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Management Ports</a:t>
                      </a:r>
                      <a:endParaRPr lang="zh-CN" altLang="en-US"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1*</a:t>
                      </a:r>
                      <a:r>
                        <a:rPr lang="en-US"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AUX(</a:t>
                      </a:r>
                      <a:r>
                        <a:rPr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10/100/1000BASE-T out-band port</a:t>
                      </a:r>
                      <a:r>
                        <a:rPr lang="en-US"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)</a:t>
                      </a:r>
                      <a:r>
                        <a:rPr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, 1*MicroSD port, 1*USB</a:t>
                      </a:r>
                      <a:r>
                        <a:rPr lang="en-US"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-COM, 1*USB3.0</a:t>
                      </a:r>
                      <a:endParaRPr lang="zh-CN" altLang="en-US"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685">
                <a:tc gridSpan="2"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Slot position</a:t>
                      </a:r>
                      <a:endParaRPr lang="zh-CN" altLang="en-US"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en-US" sz="900" kern="1200" dirty="0">
                          <a:latin typeface="Arial" panose="020B0604020202020204" pitchFamily="34" charset="0"/>
                          <a:sym typeface="+mn-ea"/>
                        </a:rPr>
                        <a:t>Slot 5-6</a:t>
                      </a:r>
                      <a:endParaRPr lang="en-US" altLang="en-US"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685">
                <a:tc gridSpan="3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00" kern="1200" dirty="0">
                          <a:latin typeface="Arial" panose="020B0604020202020204" pitchFamily="34" charset="0"/>
                          <a:sym typeface="+mn-ea"/>
                        </a:rPr>
                        <a:t>Service Card: CBG1601</a:t>
                      </a:r>
                      <a:endParaRPr lang="en-US" altLang="en-US"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685">
                <a:tc rowSpan="3"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GPON </a:t>
                      </a: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 Port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QTY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16</a:t>
                      </a:r>
                      <a:endParaRPr lang="en-US"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320">
                <a:tc vMerge="1"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Physical Interface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SFP Slots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 vMerge="1"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Connector Type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Class C+++/C++++</a:t>
                      </a:r>
                      <a:endParaRPr lang="en-US"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 rowSpan="7"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PON Port Specification</a:t>
                      </a:r>
                      <a:endParaRPr lang="zh-CN" altLang="en-US"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Class </a:t>
                      </a:r>
                      <a:r>
                        <a:rPr lang="en-US"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C++++</a:t>
                      </a:r>
                      <a:r>
                        <a:rPr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 </a:t>
                      </a: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module)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Transmission Distance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20KM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020">
                <a:tc vMerge="1"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PON</a:t>
                      </a: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P</a:t>
                      </a: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ort </a:t>
                      </a:r>
                      <a:r>
                        <a:rPr lang="en-US"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S</a:t>
                      </a: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peed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Upstream</a:t>
                      </a:r>
                      <a:r>
                        <a:rPr lang="en-US"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: </a:t>
                      </a:r>
                      <a:r>
                        <a:rPr lang="en-US" altLang="zh-CN"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1.244Gbps, </a:t>
                      </a:r>
                      <a:r>
                        <a:rPr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Downstream</a:t>
                      </a:r>
                      <a:r>
                        <a:rPr lang="en-US"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: </a:t>
                      </a:r>
                      <a:r>
                        <a:rPr lang="en-US" altLang="zh-CN"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2.488Gbps</a:t>
                      </a:r>
                      <a:endParaRPr lang="en-US" altLang="zh-CN"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 vMerge="1"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Wavelength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Upstream</a:t>
                      </a:r>
                      <a:r>
                        <a:rPr lang="en-US"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: </a:t>
                      </a:r>
                      <a:r>
                        <a:rPr lang="en-US" altLang="zh-CN"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1310nm , </a:t>
                      </a:r>
                      <a:r>
                        <a:rPr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Downstream</a:t>
                      </a:r>
                      <a:r>
                        <a:rPr lang="en-US" altLang="zh-CN"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: </a:t>
                      </a:r>
                      <a:r>
                        <a:rPr lang="en-US" altLang="zh-CN"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1490nm</a:t>
                      </a:r>
                      <a:endParaRPr lang="en-US" altLang="zh-CN"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 vMerge="1"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Connector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SC/UPC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">
                <a:tc vMerge="1"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TX Power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kern="1200" spc="10" dirty="0">
                          <a:solidFill>
                            <a:srgbClr val="31313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+</a:t>
                      </a:r>
                      <a:r>
                        <a:rPr lang="en-US" sz="900" kern="1200" spc="10" dirty="0">
                          <a:solidFill>
                            <a:srgbClr val="31313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9</a:t>
                      </a:r>
                      <a:r>
                        <a:rPr sz="900" kern="1200" spc="10" dirty="0">
                          <a:solidFill>
                            <a:srgbClr val="31313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~+1</a:t>
                      </a:r>
                      <a:r>
                        <a:rPr lang="en-US" sz="900" kern="1200" spc="10" dirty="0">
                          <a:solidFill>
                            <a:srgbClr val="31313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3</a:t>
                      </a:r>
                      <a:r>
                        <a:rPr sz="900" kern="1200" spc="10" dirty="0">
                          <a:solidFill>
                            <a:srgbClr val="31313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dBm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320">
                <a:tc vMerge="1"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Rx Sensitivity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kern="1200" spc="10" dirty="0">
                          <a:solidFill>
                            <a:srgbClr val="31313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≤ -3</a:t>
                      </a:r>
                      <a:r>
                        <a:rPr lang="en-US" sz="900" kern="1200" spc="10" dirty="0">
                          <a:solidFill>
                            <a:srgbClr val="31313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3</a:t>
                      </a:r>
                      <a:r>
                        <a:rPr sz="900" kern="1200" spc="10" dirty="0">
                          <a:solidFill>
                            <a:srgbClr val="31313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dBm</a:t>
                      </a:r>
                      <a:endParaRPr lang="en-US" sz="900" kern="1200" spc="10" dirty="0">
                        <a:solidFill>
                          <a:srgbClr val="31313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 vMerge="1"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Saturation Optical Power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kern="1200" spc="10" dirty="0">
                          <a:solidFill>
                            <a:srgbClr val="31313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-</a:t>
                      </a:r>
                      <a:r>
                        <a:rPr lang="en-US" sz="900" kern="1200" spc="10" dirty="0">
                          <a:solidFill>
                            <a:srgbClr val="31313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8</a:t>
                      </a:r>
                      <a:r>
                        <a:rPr sz="900" kern="1200" spc="10" dirty="0">
                          <a:solidFill>
                            <a:srgbClr val="31313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dBm</a:t>
                      </a:r>
                      <a:endParaRPr lang="en-US" sz="900" b="0" kern="1200" spc="10" dirty="0">
                        <a:solidFill>
                          <a:srgbClr val="31313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">
                <a:tc gridSpan="2"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Slot position</a:t>
                      </a:r>
                      <a:endParaRPr lang="zh-CN" altLang="en-US" sz="90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en-US" sz="900" kern="1200" dirty="0">
                          <a:latin typeface="Arial" panose="020B0604020202020204" pitchFamily="34" charset="0"/>
                          <a:sym typeface="+mn-ea"/>
                        </a:rPr>
                        <a:t>Slot 1-2</a:t>
                      </a:r>
                      <a:endParaRPr lang="en-US" altLang="en-US"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">
                <a:tc gridSpan="3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Service Card: </a:t>
                      </a:r>
                      <a:r>
                        <a:rPr lang="en-US" altLang="en-US" sz="900" kern="1200" dirty="0">
                          <a:latin typeface="Arial" panose="020B0604020202020204" pitchFamily="34" charset="0"/>
                          <a:sym typeface="+mn-ea"/>
                        </a:rPr>
                        <a:t>CBXG08C01</a:t>
                      </a:r>
                      <a:endParaRPr lang="zh-CN" altLang="en-US"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">
                <a:tc rowSpan="3"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GPON&amp;XG(S)-PON Combo </a:t>
                      </a:r>
                      <a:r>
                        <a:rPr lang="en-US" altLang="zh-CN"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P</a:t>
                      </a:r>
                      <a:r>
                        <a:rPr lang="zh-CN" altLang="en-US"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ort</a:t>
                      </a:r>
                      <a:r>
                        <a:rPr lang="en-US" altLang="zh-CN"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 </a:t>
                      </a:r>
                      <a:endParaRPr lang="zh-CN" altLang="en-US"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QTY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8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">
                <a:tc vMerge="1"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Physical Interface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SFP+ Slots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">
                <a:tc vMerge="1"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Connector Type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N</a:t>
                      </a:r>
                      <a:r>
                        <a:rPr lang="en-US"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2_C+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">
                <a:tc rowSpan="7"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GPON&amp;XG(S)-PON Combo</a:t>
                      </a:r>
                      <a:r>
                        <a:rPr lang="en-US"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 </a:t>
                      </a:r>
                      <a:r>
                        <a:rPr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Port Specification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(N</a:t>
                      </a:r>
                      <a:r>
                        <a:rPr lang="en-US"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2_C+</a:t>
                      </a:r>
                      <a:r>
                        <a:rPr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 module)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Transmission Distance</a:t>
                      </a:r>
                      <a:endParaRPr lang="en-US" altLang="en-US" sz="900" b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20KM</a:t>
                      </a:r>
                      <a:endParaRPr lang="en-US" altLang="en-US" sz="900" b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80">
                <a:tc vMerge="1"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XG(S)-PON Port Speed</a:t>
                      </a:r>
                      <a:endParaRPr lang="en-US" altLang="en-US" sz="900" b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GPON: Upstream1.244Gbps, Downstream 2.488Gbps</a:t>
                      </a:r>
                      <a:endParaRPr lang="en-US" sz="900" b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XG-PON: Upstream 2.488Gbps, Downstream 9.953Gbps</a:t>
                      </a:r>
                      <a:endParaRPr lang="en-US" sz="900" b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XGS-PON: Upstream 9.953Gbps, Downstream 9.953Gbps</a:t>
                      </a:r>
                      <a:endParaRPr lang="en-US" altLang="en-US" sz="900" b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 vMerge="1"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Wavelength</a:t>
                      </a:r>
                      <a:endParaRPr lang="en-US" altLang="en-US" sz="900" b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GPON: Upstream 1310nm , Downstream 1490nm</a:t>
                      </a:r>
                      <a:endParaRPr lang="en-US" sz="900" b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XG(S)-PON: Upstream 1270nm , Downstream 1577nm</a:t>
                      </a:r>
                      <a:endParaRPr lang="en-US" altLang="en-US" sz="900" b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">
                <a:tc vMerge="1"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Connector</a:t>
                      </a:r>
                      <a:endParaRPr lang="en-US" altLang="en-US" sz="900" b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SC/UPC</a:t>
                      </a:r>
                      <a:endParaRPr lang="en-US" altLang="en-US" sz="900" b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">
                <a:tc vMerge="1"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TX Power</a:t>
                      </a:r>
                      <a:endParaRPr lang="en-US" altLang="en-US" sz="900" b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GPON: +3dBm ~ +7dBm , XG(S)PON: +4dBm ~ +7dBm</a:t>
                      </a:r>
                      <a:endParaRPr lang="en-US" altLang="en-US" sz="900" b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">
                <a:tc vMerge="1"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Rx Sensitivity</a:t>
                      </a:r>
                      <a:endParaRPr lang="en-US" altLang="en-US" sz="900" b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XGS-PON: -28dBm , XG-PON: -29.5dBm , GPON: -32dBm</a:t>
                      </a:r>
                      <a:endParaRPr lang="en-US" altLang="en-US" sz="900" b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">
                <a:tc vMerge="1"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Saturation Optical Power</a:t>
                      </a:r>
                      <a:endParaRPr lang="en-US" altLang="en-US" sz="900" b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XGS-PON: -7dBm , XG-PON: -9dBm , GPON: -12dBm</a:t>
                      </a:r>
                      <a:endParaRPr lang="en-US" altLang="en-US" sz="900" b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">
                <a:tc gridSpan="2"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Slot position</a:t>
                      </a:r>
                      <a:endParaRPr lang="zh-CN" altLang="en-US" sz="90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68580" marR="68580" marT="0" marB="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en-US" sz="900" kern="1200" dirty="0">
                          <a:latin typeface="Arial" panose="020B0604020202020204" pitchFamily="34" charset="0"/>
                          <a:sym typeface="+mn-ea"/>
                        </a:rPr>
                        <a:t>Slot 1-2</a:t>
                      </a:r>
                      <a:endParaRPr lang="en-US" altLang="en-US" sz="900" b="0" kern="120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68580" marR="68580" marT="0" marB="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">
                <a:tc gridSpan="3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Service Card: </a:t>
                      </a:r>
                      <a:r>
                        <a:rPr lang="en-US" altLang="en-US" sz="900" kern="1200" dirty="0">
                          <a:latin typeface="Arial" panose="020B0604020202020204" pitchFamily="34" charset="0"/>
                          <a:sym typeface="+mn-ea"/>
                        </a:rPr>
                        <a:t>CBXG16C01</a:t>
                      </a:r>
                      <a:endParaRPr lang="zh-CN" altLang="en-US" sz="90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68580" marR="68580" marT="0" marB="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68580" marR="68580" marT="0" marB="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">
                <a:tc rowSpan="3"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GPON&amp;XG(S)-PON Combo </a:t>
                      </a:r>
                      <a:r>
                        <a:rPr lang="en-US" altLang="zh-CN"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P</a:t>
                      </a:r>
                      <a:r>
                        <a:rPr lang="zh-CN" altLang="en-US"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ort</a:t>
                      </a:r>
                      <a:r>
                        <a:rPr lang="en-US" altLang="zh-CN"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 </a:t>
                      </a:r>
                      <a:endParaRPr lang="zh-CN" altLang="en-US" sz="90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QTY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16</a:t>
                      </a:r>
                      <a:endParaRPr lang="en-US"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">
                <a:tc vMerge="1"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Physical Interface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SFP+ Slots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">
                <a:tc vMerge="1"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Connector Type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N</a:t>
                      </a:r>
                      <a:r>
                        <a:rPr lang="en-US"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2_C+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">
                <a:tc rowSpan="7"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GPON&amp;XG(S)-PON Combo</a:t>
                      </a:r>
                      <a:r>
                        <a:rPr lang="en-US"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 </a:t>
                      </a:r>
                      <a:r>
                        <a:rPr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Port Specification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(N</a:t>
                      </a:r>
                      <a:r>
                        <a:rPr lang="en-US"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2_C+</a:t>
                      </a:r>
                      <a:r>
                        <a:rPr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 module)</a:t>
                      </a:r>
                      <a:endParaRPr lang="zh-CN" altLang="en-US" sz="90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Transmission Distance</a:t>
                      </a:r>
                      <a:endParaRPr lang="en-US" altLang="en-US" sz="900" b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20KM</a:t>
                      </a:r>
                      <a:endParaRPr lang="en-US" altLang="en-US" sz="900" b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">
                <a:tc vMerge="1"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XG(S)-PON Port Speed</a:t>
                      </a:r>
                      <a:endParaRPr lang="en-US" altLang="en-US" sz="900" b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GPON: Upstream1.244Gbps, Downstream 2.488Gbps</a:t>
                      </a:r>
                      <a:endParaRPr lang="en-US" sz="900" b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XG-PON: Upstream 2.488Gbps, Downstream 9.953Gbps</a:t>
                      </a:r>
                      <a:endParaRPr lang="en-US" sz="900" b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XGS-PON: Upstream 9.953Gbps, Downstream 9.953Gbps</a:t>
                      </a:r>
                      <a:endParaRPr lang="en-US" altLang="en-US" sz="900" b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">
                <a:tc vMerge="1"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Wavelength</a:t>
                      </a:r>
                      <a:endParaRPr lang="en-US" altLang="en-US" sz="900" b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GPON: Upstream 1310nm , Downstream 1490nm</a:t>
                      </a:r>
                      <a:endParaRPr lang="en-US" sz="900" b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XG(S)-PON: Upstream 1270nm , Downstream 1577nm</a:t>
                      </a:r>
                      <a:endParaRPr lang="en-US" altLang="en-US" sz="900" b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">
                <a:tc vMerge="1"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Connector</a:t>
                      </a:r>
                      <a:endParaRPr lang="en-US" altLang="en-US" sz="900" b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SC/UPC</a:t>
                      </a:r>
                      <a:endParaRPr lang="en-US" altLang="en-US" sz="900" b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">
                <a:tc vMerge="1"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TX Power</a:t>
                      </a:r>
                      <a:endParaRPr lang="en-US" altLang="en-US" sz="900" b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GPON: +3dBm ~ +7dBm , XG(S)PON: +4dBm ~ +7dBm</a:t>
                      </a:r>
                      <a:endParaRPr lang="en-US" altLang="en-US" sz="900" b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">
                <a:tc vMerge="1"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Rx Sensitivity</a:t>
                      </a:r>
                      <a:endParaRPr lang="en-US" altLang="en-US" sz="900" b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XGS-PON: -28dBm , XG-PON: -29.5dBm , GPON: -32dBm</a:t>
                      </a:r>
                      <a:endParaRPr lang="en-US" altLang="en-US" sz="900" b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">
                <a:tc vMerge="1"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Saturation Optical Power</a:t>
                      </a:r>
                      <a:endParaRPr lang="en-US" altLang="en-US" sz="900" b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XGS-PON: -7dBm , XG-PON: -9dBm , GPON: -12dBm</a:t>
                      </a:r>
                      <a:endParaRPr lang="en-US" altLang="en-US" sz="900" b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">
                <a:tc gridSpan="2"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Slot position</a:t>
                      </a:r>
                      <a:endParaRPr lang="zh-CN" altLang="en-US" sz="90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en-US" sz="900" kern="1200" dirty="0">
                          <a:latin typeface="Arial" panose="020B0604020202020204" pitchFamily="34" charset="0"/>
                          <a:sym typeface="+mn-ea"/>
                        </a:rPr>
                        <a:t>Slot 1-2</a:t>
                      </a:r>
                      <a:endParaRPr lang="en-US" altLang="en-US" sz="900" b="0" kern="120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68580" marR="68580" marT="0" marB="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3" name="object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53415" y="7937500"/>
          <a:ext cx="6249765" cy="23634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7530"/>
                <a:gridCol w="1447530"/>
                <a:gridCol w="3354705"/>
              </a:tblGrid>
              <a:tr h="236855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  <a:buClrTx/>
                        <a:buSzTx/>
                        <a:buFontTx/>
                      </a:pPr>
                      <a:r>
                        <a:rPr sz="900" spc="25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Product Name</a:t>
                      </a:r>
                      <a:endParaRPr sz="900" spc="25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17780" marB="0" anchor="ctr">
                    <a:lnL w="3175">
                      <a:solidFill>
                        <a:srgbClr val="414042"/>
                      </a:solidFill>
                      <a:prstDash val="solid"/>
                    </a:lnL>
                    <a:lnR w="3175">
                      <a:solidFill>
                        <a:srgbClr val="414042"/>
                      </a:solidFill>
                      <a:prstDash val="solid"/>
                    </a:lnR>
                    <a:lnT w="3175">
                      <a:solidFill>
                        <a:srgbClr val="414042"/>
                      </a:solidFill>
                      <a:prstDash val="solid"/>
                    </a:lnT>
                    <a:lnB w="6350">
                      <a:solidFill>
                        <a:srgbClr val="414042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  <a:buClrTx/>
                        <a:buSzTx/>
                        <a:buFontTx/>
                        <a:buNone/>
                      </a:pPr>
                      <a:r>
                        <a:rPr sz="900" spc="25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Product </a:t>
                      </a:r>
                      <a:r>
                        <a:rPr lang="en-US" sz="900" spc="25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D</a:t>
                      </a:r>
                      <a:r>
                        <a:rPr sz="900" spc="25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escription</a:t>
                      </a:r>
                      <a:endParaRPr lang="zh-CN" altLang="en-US" sz="900" spc="25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17780" marB="0" anchor="ctr">
                    <a:lnL w="3175">
                      <a:solidFill>
                        <a:srgbClr val="414042"/>
                      </a:solidFill>
                      <a:prstDash val="solid"/>
                    </a:lnL>
                    <a:lnR w="3175">
                      <a:solidFill>
                        <a:srgbClr val="414042"/>
                      </a:solidFill>
                      <a:prstDash val="solid"/>
                    </a:lnR>
                    <a:lnT w="3175">
                      <a:solidFill>
                        <a:srgbClr val="414042"/>
                      </a:solidFill>
                      <a:prstDash val="solid"/>
                    </a:lnT>
                    <a:lnB w="6350">
                      <a:solidFill>
                        <a:srgbClr val="414042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900" spc="25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S</a:t>
                      </a:r>
                      <a:r>
                        <a:rPr sz="900" spc="25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pecific</a:t>
                      </a:r>
                      <a:endParaRPr sz="900" spc="25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414042"/>
                      </a:solidFill>
                      <a:prstDash val="solid"/>
                    </a:lnL>
                    <a:lnR w="3175">
                      <a:solidFill>
                        <a:srgbClr val="414042"/>
                      </a:solidFill>
                      <a:prstDash val="solid"/>
                    </a:lnR>
                    <a:lnT w="3175">
                      <a:solidFill>
                        <a:srgbClr val="414042"/>
                      </a:solidFill>
                      <a:prstDash val="solid"/>
                    </a:lnT>
                    <a:lnB w="6350">
                      <a:solidFill>
                        <a:srgbClr val="414042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511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sz="85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V</a:t>
                      </a:r>
                      <a:r>
                        <a:rPr lang="en-US" altLang="zh-CN" sz="85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5600X2 chassis</a:t>
                      </a:r>
                      <a:endParaRPr lang="en-US" altLang="zh-CN" sz="850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414042"/>
                      </a:solidFill>
                      <a:prstDash val="solid"/>
                    </a:lnL>
                    <a:lnR w="3175">
                      <a:solidFill>
                        <a:srgbClr val="414042"/>
                      </a:solidFill>
                      <a:prstDash val="solid"/>
                    </a:lnR>
                    <a:lnT w="6350">
                      <a:solidFill>
                        <a:srgbClr val="414042"/>
                      </a:solidFill>
                      <a:prstDash val="solid"/>
                    </a:lnT>
                    <a:lnB w="3175">
                      <a:solidFill>
                        <a:srgbClr val="414042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85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Chassis of OLT</a:t>
                      </a:r>
                      <a:endParaRPr lang="en-US" altLang="zh-CN" sz="850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414042"/>
                      </a:solidFill>
                      <a:prstDash val="solid"/>
                    </a:lnL>
                    <a:lnR w="3175">
                      <a:solidFill>
                        <a:srgbClr val="414042"/>
                      </a:solidFill>
                      <a:prstDash val="solid"/>
                    </a:lnR>
                    <a:lnT w="6350">
                      <a:solidFill>
                        <a:srgbClr val="414042"/>
                      </a:solidFill>
                      <a:prstDash val="solid"/>
                    </a:lnT>
                    <a:lnB w="3175">
                      <a:solidFill>
                        <a:srgbClr val="414042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107950" algn="ctr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buNone/>
                      </a:pPr>
                      <a:r>
                        <a:rPr lang="en-US" altLang="zh-CN" sz="85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endParaRPr lang="en-US" altLang="zh-CN" sz="850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3815" marB="0" anchor="ctr">
                    <a:lnL w="3175">
                      <a:solidFill>
                        <a:srgbClr val="414042"/>
                      </a:solidFill>
                      <a:prstDash val="solid"/>
                    </a:lnL>
                    <a:lnR w="3175">
                      <a:solidFill>
                        <a:srgbClr val="414042"/>
                      </a:solidFill>
                      <a:prstDash val="solid"/>
                    </a:lnR>
                    <a:lnT w="6350">
                      <a:solidFill>
                        <a:srgbClr val="414042"/>
                      </a:solidFill>
                      <a:prstDash val="solid"/>
                    </a:lnT>
                    <a:lnB w="3175">
                      <a:solidFill>
                        <a:srgbClr val="414042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24511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en-US" sz="850" dirty="0"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CSMUX201</a:t>
                      </a:r>
                      <a:endParaRPr lang="en-US" altLang="zh-CN" sz="850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414042"/>
                      </a:solidFill>
                      <a:prstDash val="solid"/>
                    </a:lnL>
                    <a:lnR w="3175">
                      <a:solidFill>
                        <a:srgbClr val="414042"/>
                      </a:solidFill>
                      <a:prstDash val="solid"/>
                    </a:lnR>
                    <a:lnT w="6350">
                      <a:solidFill>
                        <a:srgbClr val="414042"/>
                      </a:solidFill>
                      <a:prstDash val="solid"/>
                    </a:lnT>
                    <a:lnB w="3175">
                      <a:solidFill>
                        <a:srgbClr val="414042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85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宋体" panose="02010600030101010101" pitchFamily="2" charset="-122"/>
                        </a:rPr>
                        <a:t>CSMU Card</a:t>
                      </a:r>
                      <a:endParaRPr lang="en-US" altLang="zh-CN" sz="850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414042"/>
                      </a:solidFill>
                      <a:prstDash val="solid"/>
                    </a:lnL>
                    <a:lnR w="3175">
                      <a:solidFill>
                        <a:srgbClr val="414042"/>
                      </a:solidFill>
                      <a:prstDash val="solid"/>
                    </a:lnR>
                    <a:lnT w="6350">
                      <a:solidFill>
                        <a:srgbClr val="414042"/>
                      </a:solidFill>
                      <a:prstDash val="solid"/>
                    </a:lnT>
                    <a:lnB w="3175">
                      <a:solidFill>
                        <a:srgbClr val="414042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107950" algn="ctr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buNone/>
                      </a:pPr>
                      <a:r>
                        <a:rPr lang="en-US" altLang="zh-CN" sz="85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1*40/50/100GE(QSFP28)+3*GE(SFP)/10GE(SFP+)</a:t>
                      </a:r>
                      <a:endParaRPr lang="en-US" altLang="zh-CN" sz="850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 marL="107950" algn="ctr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buNone/>
                      </a:pPr>
                      <a:r>
                        <a:rPr lang="en-US" altLang="zh-CN" sz="85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+1*AUX+1*MicroSD+1*USB-COM+1*USB3.0</a:t>
                      </a:r>
                      <a:endParaRPr lang="en-US" altLang="zh-CN" sz="850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3815" marB="0" anchor="ctr">
                    <a:lnL w="3175">
                      <a:solidFill>
                        <a:srgbClr val="414042"/>
                      </a:solidFill>
                      <a:prstDash val="solid"/>
                    </a:lnL>
                    <a:lnR w="3175">
                      <a:solidFill>
                        <a:srgbClr val="414042"/>
                      </a:solidFill>
                      <a:prstDash val="solid"/>
                    </a:lnR>
                    <a:lnT w="6350">
                      <a:solidFill>
                        <a:srgbClr val="414042"/>
                      </a:solidFill>
                      <a:prstDash val="solid"/>
                    </a:lnT>
                    <a:lnB w="3175">
                      <a:solidFill>
                        <a:srgbClr val="414042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24511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850" dirty="0"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CBG1601</a:t>
                      </a:r>
                      <a:endParaRPr lang="en-US" altLang="zh-CN" sz="850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414042"/>
                      </a:solidFill>
                      <a:prstDash val="solid"/>
                    </a:lnL>
                    <a:lnR w="3175">
                      <a:solidFill>
                        <a:srgbClr val="414042"/>
                      </a:solidFill>
                      <a:prstDash val="solid"/>
                    </a:lnR>
                    <a:lnT w="6350">
                      <a:solidFill>
                        <a:srgbClr val="414042"/>
                      </a:solidFill>
                      <a:prstDash val="solid"/>
                    </a:lnT>
                    <a:lnB w="3175">
                      <a:solidFill>
                        <a:srgbClr val="414042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85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宋体" panose="02010600030101010101" pitchFamily="2" charset="-122"/>
                        </a:rPr>
                        <a:t>Service Card</a:t>
                      </a:r>
                      <a:endParaRPr lang="en-US" altLang="zh-CN" sz="850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414042"/>
                      </a:solidFill>
                      <a:prstDash val="solid"/>
                    </a:lnL>
                    <a:lnR w="3175">
                      <a:solidFill>
                        <a:srgbClr val="414042"/>
                      </a:solidFill>
                      <a:prstDash val="solid"/>
                    </a:lnR>
                    <a:lnT w="6350">
                      <a:solidFill>
                        <a:srgbClr val="414042"/>
                      </a:solidFill>
                      <a:prstDash val="solid"/>
                    </a:lnT>
                    <a:lnB w="3175">
                      <a:solidFill>
                        <a:srgbClr val="414042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107950" algn="ctr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buNone/>
                      </a:pPr>
                      <a:r>
                        <a:rPr lang="en-US" altLang="zh-CN" sz="85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16*GPON ports</a:t>
                      </a:r>
                      <a:endParaRPr lang="en-US" altLang="zh-CN" sz="850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3815" marB="0" anchor="ctr">
                    <a:lnL w="3175">
                      <a:solidFill>
                        <a:srgbClr val="414042"/>
                      </a:solidFill>
                      <a:prstDash val="solid"/>
                    </a:lnL>
                    <a:lnR w="3175">
                      <a:solidFill>
                        <a:srgbClr val="414042"/>
                      </a:solidFill>
                      <a:prstDash val="solid"/>
                    </a:lnR>
                    <a:lnT w="6350">
                      <a:solidFill>
                        <a:srgbClr val="414042"/>
                      </a:solidFill>
                      <a:prstDash val="solid"/>
                    </a:lnT>
                    <a:lnB w="3175">
                      <a:solidFill>
                        <a:srgbClr val="414042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25908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en-US" sz="850" dirty="0"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CBXG08C01</a:t>
                      </a:r>
                      <a:endParaRPr lang="en-US" altLang="zh-CN" sz="850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414042"/>
                      </a:solidFill>
                      <a:prstDash val="solid"/>
                    </a:lnL>
                    <a:lnR w="3175">
                      <a:solidFill>
                        <a:srgbClr val="414042"/>
                      </a:solidFill>
                      <a:prstDash val="solid"/>
                    </a:lnR>
                    <a:lnT w="6350">
                      <a:solidFill>
                        <a:srgbClr val="414042"/>
                      </a:solidFill>
                      <a:prstDash val="solid"/>
                    </a:lnT>
                    <a:lnB w="3175">
                      <a:solidFill>
                        <a:srgbClr val="414042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85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宋体" panose="02010600030101010101" pitchFamily="2" charset="-122"/>
                        </a:rPr>
                        <a:t>Service Card</a:t>
                      </a:r>
                      <a:endParaRPr lang="en-US" altLang="zh-CN" sz="850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414042"/>
                      </a:solidFill>
                      <a:prstDash val="solid"/>
                    </a:lnL>
                    <a:lnR w="3175">
                      <a:solidFill>
                        <a:srgbClr val="414042"/>
                      </a:solidFill>
                      <a:prstDash val="solid"/>
                    </a:lnR>
                    <a:lnT w="6350">
                      <a:solidFill>
                        <a:srgbClr val="414042"/>
                      </a:solidFill>
                      <a:prstDash val="solid"/>
                    </a:lnT>
                    <a:lnB w="3175">
                      <a:solidFill>
                        <a:srgbClr val="414042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107950" algn="ctr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buNone/>
                      </a:pPr>
                      <a:r>
                        <a:rPr lang="en-US" altLang="zh-CN" sz="85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8*GPON&amp;XG(S)-PON Combo PON ports</a:t>
                      </a:r>
                      <a:endParaRPr lang="en-US" altLang="zh-CN" sz="850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3815" marB="0" anchor="ctr">
                    <a:lnL w="3175">
                      <a:solidFill>
                        <a:srgbClr val="414042"/>
                      </a:solidFill>
                      <a:prstDash val="solid"/>
                    </a:lnL>
                    <a:lnR w="3175">
                      <a:solidFill>
                        <a:srgbClr val="414042"/>
                      </a:solidFill>
                      <a:prstDash val="solid"/>
                    </a:lnR>
                    <a:lnT w="6350">
                      <a:solidFill>
                        <a:srgbClr val="414042"/>
                      </a:solidFill>
                      <a:prstDash val="solid"/>
                    </a:lnT>
                    <a:lnB w="3175">
                      <a:solidFill>
                        <a:srgbClr val="414042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25908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en-US" sz="850" dirty="0"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CBXG16C01</a:t>
                      </a:r>
                      <a:endParaRPr lang="en-US" altLang="zh-CN" sz="850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414042"/>
                      </a:solidFill>
                      <a:prstDash val="solid"/>
                    </a:lnL>
                    <a:lnR w="3175">
                      <a:solidFill>
                        <a:srgbClr val="414042"/>
                      </a:solidFill>
                      <a:prstDash val="solid"/>
                    </a:lnR>
                    <a:lnT w="6350">
                      <a:solidFill>
                        <a:srgbClr val="414042"/>
                      </a:solidFill>
                      <a:prstDash val="solid"/>
                    </a:lnT>
                    <a:lnB w="3175">
                      <a:solidFill>
                        <a:srgbClr val="414042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85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宋体" panose="02010600030101010101" pitchFamily="2" charset="-122"/>
                        </a:rPr>
                        <a:t>Service Card</a:t>
                      </a:r>
                      <a:endParaRPr lang="en-US" altLang="zh-CN" sz="850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414042"/>
                      </a:solidFill>
                      <a:prstDash val="solid"/>
                    </a:lnL>
                    <a:lnR w="3175">
                      <a:solidFill>
                        <a:srgbClr val="414042"/>
                      </a:solidFill>
                      <a:prstDash val="solid"/>
                    </a:lnR>
                    <a:lnT w="6350">
                      <a:solidFill>
                        <a:srgbClr val="414042"/>
                      </a:solidFill>
                      <a:prstDash val="solid"/>
                    </a:lnT>
                    <a:lnB w="3175">
                      <a:solidFill>
                        <a:srgbClr val="414042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107950" algn="ctr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buNone/>
                      </a:pPr>
                      <a:r>
                        <a:rPr lang="en-US" altLang="zh-CN" sz="85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16*GPON&amp;XG(S)-PON Combo PON ports</a:t>
                      </a:r>
                      <a:endParaRPr lang="en-US" altLang="zh-CN" sz="850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3815" marB="0" anchor="ctr">
                    <a:lnL w="3175">
                      <a:solidFill>
                        <a:srgbClr val="414042"/>
                      </a:solidFill>
                      <a:prstDash val="solid"/>
                    </a:lnL>
                    <a:lnR w="3175">
                      <a:solidFill>
                        <a:srgbClr val="414042"/>
                      </a:solidFill>
                      <a:prstDash val="solid"/>
                    </a:lnR>
                    <a:lnT w="6350">
                      <a:solidFill>
                        <a:srgbClr val="414042"/>
                      </a:solidFill>
                      <a:prstDash val="solid"/>
                    </a:lnT>
                    <a:lnB w="3175">
                      <a:solidFill>
                        <a:srgbClr val="414042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25908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850" kern="1200" dirty="0">
                          <a:latin typeface="Arial" panose="020B0604020202020204" pitchFamily="34" charset="0"/>
                          <a:sym typeface="+mn-ea"/>
                        </a:rPr>
                        <a:t>PDX201</a:t>
                      </a:r>
                      <a:endParaRPr lang="en-US" altLang="zh-CN" sz="850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414042"/>
                      </a:solidFill>
                      <a:prstDash val="solid"/>
                    </a:lnL>
                    <a:lnR w="3175">
                      <a:solidFill>
                        <a:srgbClr val="414042"/>
                      </a:solidFill>
                      <a:prstDash val="solid"/>
                    </a:lnR>
                    <a:lnT w="6350">
                      <a:solidFill>
                        <a:srgbClr val="414042"/>
                      </a:solidFill>
                      <a:prstDash val="solid"/>
                    </a:lnT>
                    <a:lnB w="3175">
                      <a:solidFill>
                        <a:srgbClr val="414042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85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Power Supply Card</a:t>
                      </a:r>
                      <a:endParaRPr lang="en-US" altLang="zh-CN" sz="850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414042"/>
                      </a:solidFill>
                      <a:prstDash val="solid"/>
                    </a:lnL>
                    <a:lnR w="3175">
                      <a:solidFill>
                        <a:srgbClr val="414042"/>
                      </a:solidFill>
                      <a:prstDash val="solid"/>
                    </a:lnR>
                    <a:lnT w="6350">
                      <a:solidFill>
                        <a:srgbClr val="414042"/>
                      </a:solidFill>
                      <a:prstDash val="solid"/>
                    </a:lnT>
                    <a:lnB w="3175">
                      <a:solidFill>
                        <a:srgbClr val="414042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107950" algn="ctr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buNone/>
                      </a:pPr>
                      <a:r>
                        <a:rPr lang="en-US" altLang="zh-CN" sz="85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 -48V</a:t>
                      </a:r>
                      <a:endParaRPr lang="en-US" altLang="zh-CN" sz="850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3815" marB="0" anchor="ctr">
                    <a:lnL w="3175">
                      <a:solidFill>
                        <a:srgbClr val="414042"/>
                      </a:solidFill>
                      <a:prstDash val="solid"/>
                    </a:lnL>
                    <a:lnR w="3175">
                      <a:solidFill>
                        <a:srgbClr val="414042"/>
                      </a:solidFill>
                      <a:prstDash val="solid"/>
                    </a:lnR>
                    <a:lnT w="6350">
                      <a:solidFill>
                        <a:srgbClr val="414042"/>
                      </a:solidFill>
                      <a:prstDash val="solid"/>
                    </a:lnT>
                    <a:lnB w="3175">
                      <a:solidFill>
                        <a:srgbClr val="414042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25908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850" kern="1200" dirty="0">
                          <a:latin typeface="Arial" panose="020B0604020202020204" pitchFamily="34" charset="0"/>
                          <a:sym typeface="+mn-ea"/>
                        </a:rPr>
                        <a:t>PAX201</a:t>
                      </a:r>
                      <a:endParaRPr lang="en-US" altLang="zh-CN" sz="850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414042"/>
                      </a:solidFill>
                      <a:prstDash val="solid"/>
                    </a:lnL>
                    <a:lnR w="3175">
                      <a:solidFill>
                        <a:srgbClr val="414042"/>
                      </a:solidFill>
                      <a:prstDash val="solid"/>
                    </a:lnR>
                    <a:lnT w="6350">
                      <a:solidFill>
                        <a:srgbClr val="414042"/>
                      </a:solidFill>
                      <a:prstDash val="solid"/>
                    </a:lnT>
                    <a:lnB w="3175">
                      <a:solidFill>
                        <a:srgbClr val="414042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85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Power Supply Card</a:t>
                      </a:r>
                      <a:endParaRPr lang="en-US" altLang="zh-CN" sz="850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414042"/>
                      </a:solidFill>
                      <a:prstDash val="solid"/>
                    </a:lnL>
                    <a:lnR w="3175">
                      <a:solidFill>
                        <a:srgbClr val="414042"/>
                      </a:solidFill>
                      <a:prstDash val="solid"/>
                    </a:lnR>
                    <a:lnT w="6350">
                      <a:solidFill>
                        <a:srgbClr val="414042"/>
                      </a:solidFill>
                      <a:prstDash val="solid"/>
                    </a:lnT>
                    <a:lnB w="3175">
                      <a:solidFill>
                        <a:srgbClr val="414042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107950" algn="ctr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buNone/>
                      </a:pPr>
                      <a:r>
                        <a:rPr lang="en-US" altLang="zh-CN" sz="85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 220V, 50/60Hz</a:t>
                      </a:r>
                      <a:endParaRPr lang="en-US" altLang="zh-CN" sz="850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3815" marB="0" anchor="ctr">
                    <a:lnL w="3175">
                      <a:solidFill>
                        <a:srgbClr val="414042"/>
                      </a:solidFill>
                      <a:prstDash val="solid"/>
                    </a:lnL>
                    <a:lnR w="3175">
                      <a:solidFill>
                        <a:srgbClr val="414042"/>
                      </a:solidFill>
                      <a:prstDash val="solid"/>
                    </a:lnR>
                    <a:lnT w="6350">
                      <a:solidFill>
                        <a:srgbClr val="414042"/>
                      </a:solidFill>
                      <a:prstDash val="solid"/>
                    </a:lnT>
                    <a:lnB w="3175">
                      <a:solidFill>
                        <a:srgbClr val="414042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25908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85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FX201</a:t>
                      </a:r>
                      <a:endParaRPr lang="en-US" altLang="zh-CN" sz="850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414042"/>
                      </a:solidFill>
                      <a:prstDash val="solid"/>
                    </a:lnL>
                    <a:lnR w="3175">
                      <a:solidFill>
                        <a:srgbClr val="414042"/>
                      </a:solidFill>
                      <a:prstDash val="solid"/>
                    </a:lnR>
                    <a:lnT w="6350">
                      <a:solidFill>
                        <a:srgbClr val="414042"/>
                      </a:solidFill>
                      <a:prstDash val="solid"/>
                    </a:lnT>
                    <a:lnB w="3175">
                      <a:solidFill>
                        <a:srgbClr val="414042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85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Fan tray</a:t>
                      </a:r>
                      <a:endParaRPr lang="en-US" altLang="zh-CN" sz="850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414042"/>
                      </a:solidFill>
                      <a:prstDash val="solid"/>
                    </a:lnL>
                    <a:lnR w="3175">
                      <a:solidFill>
                        <a:srgbClr val="414042"/>
                      </a:solidFill>
                      <a:prstDash val="solid"/>
                    </a:lnR>
                    <a:lnT w="6350">
                      <a:solidFill>
                        <a:srgbClr val="414042"/>
                      </a:solidFill>
                      <a:prstDash val="solid"/>
                    </a:lnT>
                    <a:lnB w="3175">
                      <a:solidFill>
                        <a:srgbClr val="414042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107950" algn="ctr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buNone/>
                      </a:pPr>
                      <a:r>
                        <a:rPr lang="en-US" altLang="zh-CN" sz="85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endParaRPr lang="en-US" altLang="zh-CN" sz="850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3815" marB="0" anchor="ctr">
                    <a:lnL w="3175">
                      <a:solidFill>
                        <a:srgbClr val="414042"/>
                      </a:solidFill>
                      <a:prstDash val="solid"/>
                    </a:lnL>
                    <a:lnR w="3175">
                      <a:solidFill>
                        <a:srgbClr val="414042"/>
                      </a:solidFill>
                      <a:prstDash val="solid"/>
                    </a:lnR>
                    <a:lnT w="6350">
                      <a:solidFill>
                        <a:srgbClr val="414042"/>
                      </a:solidFill>
                      <a:prstDash val="solid"/>
                    </a:lnT>
                    <a:lnB w="3175">
                      <a:solidFill>
                        <a:srgbClr val="414042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4" name="object 19"/>
          <p:cNvSpPr txBox="1"/>
          <p:nvPr/>
        </p:nvSpPr>
        <p:spPr>
          <a:xfrm>
            <a:off x="425450" y="7632702"/>
            <a:ext cx="1955164" cy="151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414042"/>
                </a:solidFill>
                <a:latin typeface="Arial" panose="020B0604020202020204"/>
                <a:cs typeface="Arial" panose="020B0604020202020204"/>
              </a:rPr>
              <a:t>Ordering Information:</a:t>
            </a:r>
            <a:endParaRPr sz="900" b="1" dirty="0">
              <a:solidFill>
                <a:srgbClr val="414042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" name="object 3"/>
          <p:cNvSpPr txBox="1"/>
          <p:nvPr/>
        </p:nvSpPr>
        <p:spPr>
          <a:xfrm>
            <a:off x="394868" y="469902"/>
            <a:ext cx="3246120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 marR="5080">
              <a:lnSpc>
                <a:spcPct val="117000"/>
              </a:lnSpc>
              <a:spcBef>
                <a:spcPts val="100"/>
              </a:spcBef>
            </a:pPr>
            <a:r>
              <a:rPr lang="en-US" sz="1200" b="1" spc="-25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Specifications</a:t>
            </a:r>
            <a:endParaRPr lang="en-US" sz="1200" b="1" spc="-25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65455" y="850900"/>
            <a:ext cx="6750050" cy="5720080"/>
            <a:chOff x="632" y="10220"/>
            <a:chExt cx="10630" cy="9008"/>
          </a:xfrm>
        </p:grpSpPr>
        <p:sp>
          <p:nvSpPr>
            <p:cNvPr id="4" name="object 10"/>
            <p:cNvSpPr txBox="1"/>
            <p:nvPr/>
          </p:nvSpPr>
          <p:spPr>
            <a:xfrm>
              <a:off x="632" y="10220"/>
              <a:ext cx="3316" cy="293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p>
              <a:pPr marL="36830" fontAlgn="auto">
                <a:lnSpc>
                  <a:spcPct val="125000"/>
                </a:lnSpc>
                <a:spcBef>
                  <a:spcPts val="450"/>
                </a:spcBef>
              </a:pPr>
              <a:r>
                <a:rPr sz="900" b="1" dirty="0">
                  <a:solidFill>
                    <a:srgbClr val="30302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Management Function</a:t>
              </a:r>
              <a:endParaRPr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44145" indent="-107950" algn="l" fontAlgn="auto">
                <a:lnSpc>
                  <a:spcPct val="125000"/>
                </a:lnSpc>
                <a:spcBef>
                  <a:spcPts val="400"/>
                </a:spcBef>
                <a:buClrTx/>
                <a:buSzTx/>
                <a:buFontTx/>
                <a:buChar char="•"/>
                <a:tabLst>
                  <a:tab pos="107950" algn="l"/>
                  <a:tab pos="170180" algn="l"/>
                </a:tabLst>
              </a:pPr>
              <a:r>
                <a:rPr sz="900" spc="-10" dirty="0">
                  <a:solidFill>
                    <a:srgbClr val="30302F"/>
                  </a:solidFill>
                  <a:highlight>
                    <a:srgbClr val="000000">
                      <a:alpha val="0"/>
                    </a:srgbClr>
                  </a:highligh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Telnet,CLI,WEB,SSH v2</a:t>
              </a:r>
              <a:endParaRPr sz="900" spc="-10" dirty="0">
                <a:solidFill>
                  <a:srgbClr val="30302F"/>
                </a:solidFill>
                <a:highlight>
                  <a:srgbClr val="000000">
                    <a:alpha val="0"/>
                  </a:srgbClr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44145" indent="-107950" algn="l" fontAlgn="auto">
                <a:lnSpc>
                  <a:spcPct val="125000"/>
                </a:lnSpc>
                <a:spcBef>
                  <a:spcPts val="400"/>
                </a:spcBef>
                <a:buClrTx/>
                <a:buSzTx/>
                <a:buFontTx/>
                <a:buChar char="•"/>
                <a:tabLst>
                  <a:tab pos="107950" algn="l"/>
                  <a:tab pos="170180" algn="l"/>
                </a:tabLst>
              </a:pPr>
              <a:r>
                <a:rPr sz="900" spc="-10" dirty="0">
                  <a:solidFill>
                    <a:srgbClr val="30302F"/>
                  </a:solidFill>
                  <a:highlight>
                    <a:srgbClr val="000000">
                      <a:alpha val="0"/>
                    </a:srgbClr>
                  </a:highligh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Fan Group Control</a:t>
              </a:r>
              <a:endParaRPr sz="900" spc="-10" dirty="0">
                <a:solidFill>
                  <a:srgbClr val="30302F"/>
                </a:solidFill>
                <a:highlight>
                  <a:srgbClr val="000000">
                    <a:alpha val="0"/>
                  </a:srgbClr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44145" indent="-107950" algn="l" fontAlgn="auto">
                <a:lnSpc>
                  <a:spcPct val="125000"/>
                </a:lnSpc>
                <a:spcBef>
                  <a:spcPts val="400"/>
                </a:spcBef>
                <a:buClrTx/>
                <a:buSzTx/>
                <a:buFontTx/>
                <a:buChar char="•"/>
                <a:tabLst>
                  <a:tab pos="107950" algn="l"/>
                  <a:tab pos="170180" algn="l"/>
                </a:tabLst>
              </a:pPr>
              <a:r>
                <a:rPr sz="900" spc="-10" dirty="0">
                  <a:solidFill>
                    <a:srgbClr val="30302F"/>
                  </a:solidFill>
                  <a:highlight>
                    <a:srgbClr val="000000">
                      <a:alpha val="0"/>
                    </a:srgbClr>
                  </a:highligh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Port Status monitoring and  configuration management</a:t>
              </a:r>
              <a:endParaRPr sz="900" spc="-10" dirty="0">
                <a:solidFill>
                  <a:srgbClr val="30302F"/>
                </a:solidFill>
                <a:highlight>
                  <a:srgbClr val="000000">
                    <a:alpha val="0"/>
                  </a:srgbClr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44145" indent="-107950" algn="l" fontAlgn="auto">
                <a:lnSpc>
                  <a:spcPct val="125000"/>
                </a:lnSpc>
                <a:spcBef>
                  <a:spcPts val="400"/>
                </a:spcBef>
                <a:buClrTx/>
                <a:buSzTx/>
                <a:buFontTx/>
                <a:buChar char="•"/>
                <a:tabLst>
                  <a:tab pos="107950" algn="l"/>
                  <a:tab pos="170180" algn="l"/>
                </a:tabLst>
              </a:pPr>
              <a:r>
                <a:rPr sz="900" spc="-10" dirty="0">
                  <a:solidFill>
                    <a:srgbClr val="30302F"/>
                  </a:solidFill>
                  <a:highlight>
                    <a:srgbClr val="000000">
                      <a:alpha val="0"/>
                    </a:srgbClr>
                  </a:highligh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Online ONTconfiguration and  management</a:t>
              </a:r>
              <a:endParaRPr sz="900" spc="-10" dirty="0">
                <a:solidFill>
                  <a:srgbClr val="30302F"/>
                </a:solidFill>
                <a:highlight>
                  <a:srgbClr val="000000">
                    <a:alpha val="0"/>
                  </a:srgbClr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44145" indent="-107950" algn="l" fontAlgn="auto">
                <a:lnSpc>
                  <a:spcPct val="125000"/>
                </a:lnSpc>
                <a:spcBef>
                  <a:spcPts val="400"/>
                </a:spcBef>
                <a:buClrTx/>
                <a:buSzTx/>
                <a:buFontTx/>
                <a:buChar char="•"/>
                <a:tabLst>
                  <a:tab pos="107950" algn="l"/>
                  <a:tab pos="170180" algn="l"/>
                </a:tabLst>
              </a:pPr>
              <a:r>
                <a:rPr sz="900" spc="-10" dirty="0">
                  <a:solidFill>
                    <a:srgbClr val="30302F"/>
                  </a:solidFill>
                  <a:highlight>
                    <a:srgbClr val="000000">
                      <a:alpha val="0"/>
                    </a:srgbClr>
                  </a:highligh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User management</a:t>
              </a:r>
              <a:endParaRPr sz="900" spc="-10" dirty="0">
                <a:solidFill>
                  <a:srgbClr val="30302F"/>
                </a:solidFill>
                <a:highlight>
                  <a:srgbClr val="000000">
                    <a:alpha val="0"/>
                  </a:srgbClr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44145" indent="-107950" algn="l" fontAlgn="auto">
                <a:lnSpc>
                  <a:spcPct val="125000"/>
                </a:lnSpc>
                <a:spcBef>
                  <a:spcPts val="400"/>
                </a:spcBef>
                <a:buClrTx/>
                <a:buSzTx/>
                <a:buFontTx/>
                <a:buChar char="•"/>
                <a:tabLst>
                  <a:tab pos="107950" algn="l"/>
                  <a:tab pos="170180" algn="l"/>
                </a:tabLst>
              </a:pPr>
              <a:r>
                <a:rPr sz="900" spc="-10" dirty="0">
                  <a:solidFill>
                    <a:srgbClr val="30302F"/>
                  </a:solidFill>
                  <a:highlight>
                    <a:srgbClr val="000000">
                      <a:alpha val="0"/>
                    </a:srgbClr>
                  </a:highligh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Alarm management</a:t>
              </a:r>
              <a:endParaRPr sz="900" spc="-10" dirty="0">
                <a:solidFill>
                  <a:srgbClr val="30302F"/>
                </a:solidFill>
                <a:highlight>
                  <a:srgbClr val="000000">
                    <a:alpha val="0"/>
                  </a:srgbClr>
                </a:highlight>
                <a:latin typeface="Arial" panose="020B0604020202020204" pitchFamily="34" charset="0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5" name="object 10"/>
            <p:cNvSpPr txBox="1"/>
            <p:nvPr/>
          </p:nvSpPr>
          <p:spPr>
            <a:xfrm>
              <a:off x="4289" y="10220"/>
              <a:ext cx="3316" cy="179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p>
              <a:pPr marL="144145" indent="-107950" algn="l">
                <a:lnSpc>
                  <a:spcPct val="125000"/>
                </a:lnSpc>
                <a:spcBef>
                  <a:spcPts val="400"/>
                </a:spcBef>
                <a:buClrTx/>
                <a:buSzTx/>
                <a:buFontTx/>
                <a:buChar char="•"/>
                <a:tabLst>
                  <a:tab pos="107950" algn="l"/>
                  <a:tab pos="170180" algn="l"/>
                </a:tabLst>
              </a:pPr>
              <a:r>
                <a:rPr sz="900" spc="-10" dirty="0">
                  <a:solidFill>
                    <a:srgbClr val="30302F"/>
                  </a:solidFill>
                  <a:highlight>
                    <a:srgbClr val="000000">
                      <a:alpha val="0"/>
                    </a:srgbClr>
                  </a:highligh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Support ACL and SNMP to configure  data packet filter flexibly</a:t>
              </a:r>
              <a:endParaRPr sz="900" spc="-10" dirty="0">
                <a:solidFill>
                  <a:srgbClr val="30302F"/>
                </a:solidFill>
                <a:highlight>
                  <a:srgbClr val="000000">
                    <a:alpha val="0"/>
                  </a:srgbClr>
                </a:highlight>
                <a:latin typeface="Arial" panose="020B0604020202020204" pitchFamily="34" charset="0"/>
                <a:cs typeface="Arial" panose="020B0604020202020204" pitchFamily="34" charset="0"/>
                <a:sym typeface="+mn-ea"/>
              </a:endParaRPr>
            </a:p>
            <a:p>
              <a:pPr marL="144145" indent="-107950" algn="l">
                <a:lnSpc>
                  <a:spcPct val="125000"/>
                </a:lnSpc>
                <a:spcBef>
                  <a:spcPts val="400"/>
                </a:spcBef>
                <a:buClrTx/>
                <a:buSzTx/>
                <a:buFontTx/>
                <a:buChar char="•"/>
                <a:tabLst>
                  <a:tab pos="107950" algn="l"/>
                  <a:tab pos="170180" algn="l"/>
                </a:tabLst>
              </a:pPr>
              <a:r>
                <a:rPr sz="900" spc="-10" dirty="0">
                  <a:solidFill>
                    <a:srgbClr val="30302F"/>
                  </a:solidFill>
                  <a:highlight>
                    <a:srgbClr val="000000">
                      <a:alpha val="0"/>
                    </a:srgbClr>
                  </a:highligh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Specialized design for system  breakdown prevention to maintain  stable system</a:t>
              </a:r>
              <a:endParaRPr sz="900" spc="-10" dirty="0">
                <a:solidFill>
                  <a:srgbClr val="30302F"/>
                </a:solidFill>
                <a:highlight>
                  <a:srgbClr val="000000">
                    <a:alpha val="0"/>
                  </a:srgbClr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44145" indent="-107950" algn="l">
                <a:lnSpc>
                  <a:spcPct val="125000"/>
                </a:lnSpc>
                <a:spcBef>
                  <a:spcPts val="400"/>
                </a:spcBef>
                <a:buClrTx/>
                <a:buSzTx/>
                <a:buFontTx/>
                <a:buChar char="•"/>
                <a:tabLst>
                  <a:tab pos="107950" algn="l"/>
                  <a:tab pos="170180" algn="l"/>
                </a:tabLst>
              </a:pPr>
              <a:r>
                <a:rPr sz="900" spc="-10" dirty="0">
                  <a:solidFill>
                    <a:srgbClr val="30302F"/>
                  </a:solidFill>
                  <a:highlight>
                    <a:srgbClr val="000000">
                      <a:alpha val="0"/>
                    </a:srgbClr>
                  </a:highligh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Support STP,RSTP,MSTP</a:t>
              </a:r>
              <a:endParaRPr sz="900" spc="-10" dirty="0">
                <a:solidFill>
                  <a:srgbClr val="30302F"/>
                </a:solidFill>
                <a:highlight>
                  <a:srgbClr val="000000">
                    <a:alpha val="0"/>
                  </a:srgbClr>
                </a:highlight>
                <a:latin typeface="Arial" panose="020B0604020202020204" pitchFamily="34" charset="0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6" name="object 8"/>
            <p:cNvSpPr txBox="1"/>
            <p:nvPr/>
          </p:nvSpPr>
          <p:spPr>
            <a:xfrm>
              <a:off x="632" y="13220"/>
              <a:ext cx="3190" cy="600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p>
              <a:pPr marL="13970" fontAlgn="auto">
                <a:lnSpc>
                  <a:spcPct val="125000"/>
                </a:lnSpc>
                <a:spcBef>
                  <a:spcPts val="100"/>
                </a:spcBef>
              </a:pPr>
              <a:r>
                <a:rPr sz="900" b="1" dirty="0">
                  <a:solidFill>
                    <a:srgbClr val="30302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PON</a:t>
              </a:r>
              <a:r>
                <a:rPr lang="en-US" sz="900" b="1" dirty="0">
                  <a:solidFill>
                    <a:srgbClr val="30302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b="1" dirty="0">
                  <a:solidFill>
                    <a:srgbClr val="30302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Function</a:t>
              </a:r>
              <a:endParaRPr lang="en-US" sz="1200" b="1" spc="-25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44145" indent="-107950" algn="l" fontAlgn="auto">
                <a:lnSpc>
                  <a:spcPct val="125000"/>
                </a:lnSpc>
                <a:spcBef>
                  <a:spcPts val="400"/>
                </a:spcBef>
                <a:buClrTx/>
                <a:buSzTx/>
                <a:buFontTx/>
                <a:buChar char="•"/>
                <a:tabLst>
                  <a:tab pos="107950" algn="l"/>
                  <a:tab pos="170180" algn="l"/>
                </a:tabLst>
              </a:pPr>
              <a:r>
                <a:rPr sz="900" spc="-10" dirty="0">
                  <a:solidFill>
                    <a:srgbClr val="30302F"/>
                  </a:solidFill>
                  <a:highlight>
                    <a:srgbClr val="000000">
                      <a:alpha val="0"/>
                    </a:srgbClr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sz="900" spc="-10" dirty="0">
                  <a:solidFill>
                    <a:srgbClr val="30302F"/>
                  </a:solidFill>
                  <a:highlight>
                    <a:srgbClr val="000000">
                      <a:alpha val="0"/>
                    </a:srgbClr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-CONT</a:t>
              </a:r>
              <a:r>
                <a:rPr sz="900" spc="-10" dirty="0">
                  <a:solidFill>
                    <a:srgbClr val="30302F"/>
                  </a:solidFill>
                  <a:highlight>
                    <a:srgbClr val="000000">
                      <a:alpha val="0"/>
                    </a:srgbClr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 DBA</a:t>
              </a:r>
              <a:endParaRPr sz="900" spc="-10" dirty="0">
                <a:solidFill>
                  <a:srgbClr val="30302F"/>
                </a:solidFill>
                <a:highlight>
                  <a:srgbClr val="000000">
                    <a:alpha val="0"/>
                  </a:srgbClr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44145" indent="-107950" algn="l" fontAlgn="auto">
                <a:lnSpc>
                  <a:spcPct val="125000"/>
                </a:lnSpc>
                <a:spcBef>
                  <a:spcPts val="400"/>
                </a:spcBef>
                <a:buClrTx/>
                <a:buSzTx/>
                <a:buFontTx/>
                <a:buChar char="•"/>
                <a:tabLst>
                  <a:tab pos="107950" algn="l"/>
                  <a:tab pos="170180" algn="l"/>
                </a:tabLst>
              </a:pPr>
              <a:r>
                <a:rPr lang="en-US" sz="900" spc="-10" dirty="0">
                  <a:solidFill>
                    <a:srgbClr val="30302F"/>
                  </a:solidFill>
                  <a:highlight>
                    <a:srgbClr val="000000">
                      <a:alpha val="0"/>
                    </a:srgbClr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x-GEM</a:t>
              </a:r>
              <a:r>
                <a:rPr sz="900" spc="-10" dirty="0">
                  <a:solidFill>
                    <a:srgbClr val="30302F"/>
                  </a:solidFill>
                  <a:highlight>
                    <a:srgbClr val="000000">
                      <a:alpha val="0"/>
                    </a:srgbClr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 traffic</a:t>
              </a:r>
              <a:endParaRPr sz="900" spc="-10" dirty="0">
                <a:solidFill>
                  <a:srgbClr val="30302F"/>
                </a:solidFill>
                <a:highlight>
                  <a:srgbClr val="000000">
                    <a:alpha val="0"/>
                  </a:srgbClr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44145" indent="-107950" algn="l" fontAlgn="auto">
                <a:lnSpc>
                  <a:spcPct val="125000"/>
                </a:lnSpc>
                <a:spcBef>
                  <a:spcPts val="400"/>
                </a:spcBef>
                <a:buClrTx/>
                <a:buSzTx/>
                <a:buFontTx/>
                <a:buChar char="•"/>
                <a:tabLst>
                  <a:tab pos="107950" algn="l"/>
                  <a:tab pos="170180" algn="l"/>
                </a:tabLst>
              </a:pPr>
              <a:r>
                <a:rPr sz="900" spc="-10" dirty="0">
                  <a:solidFill>
                    <a:srgbClr val="30302F"/>
                  </a:solidFill>
                  <a:highlight>
                    <a:srgbClr val="000000">
                      <a:alpha val="0"/>
                    </a:srgbClr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In compliant with ITU-T</a:t>
              </a:r>
              <a:r>
                <a:rPr lang="en-US" sz="900" spc="-10" dirty="0">
                  <a:solidFill>
                    <a:srgbClr val="30302F"/>
                  </a:solidFill>
                  <a:highlight>
                    <a:srgbClr val="000000">
                      <a:alpha val="0"/>
                    </a:srgbClr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 G.</a:t>
              </a:r>
              <a:r>
                <a:rPr sz="900" spc="-10" dirty="0">
                  <a:solidFill>
                    <a:srgbClr val="30302F"/>
                  </a:solidFill>
                  <a:highlight>
                    <a:srgbClr val="000000">
                      <a:alpha val="0"/>
                    </a:srgbClr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98</a:t>
              </a:r>
              <a:r>
                <a:rPr lang="en-US" sz="900" spc="-10" dirty="0">
                  <a:solidFill>
                    <a:srgbClr val="30302F"/>
                  </a:solidFill>
                  <a:highlight>
                    <a:srgbClr val="000000">
                      <a:alpha val="0"/>
                    </a:srgbClr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07(XGS-PON) </a:t>
              </a:r>
              <a:r>
                <a:rPr lang="en-US" altLang="zh-CN" sz="900" spc="-10" dirty="0">
                  <a:solidFill>
                    <a:srgbClr val="30302F"/>
                  </a:solidFill>
                  <a:highlight>
                    <a:srgbClr val="000000">
                      <a:alpha val="0"/>
                    </a:srgbClr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, ITU-T G.987(XG-PON) and ITU-T984.x</a:t>
              </a:r>
              <a:endParaRPr sz="900" spc="-10" dirty="0">
                <a:solidFill>
                  <a:srgbClr val="30302F"/>
                </a:solidFill>
                <a:highlight>
                  <a:srgbClr val="000000">
                    <a:alpha val="0"/>
                  </a:srgbClr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44145" indent="-107950" algn="l" fontAlgn="auto">
                <a:lnSpc>
                  <a:spcPct val="125000"/>
                </a:lnSpc>
                <a:spcBef>
                  <a:spcPts val="400"/>
                </a:spcBef>
                <a:buClrTx/>
                <a:buSzTx/>
                <a:buFontTx/>
                <a:buChar char="•"/>
                <a:tabLst>
                  <a:tab pos="107950" algn="l"/>
                  <a:tab pos="170180" algn="l"/>
                </a:tabLst>
              </a:pPr>
              <a:r>
                <a:rPr sz="900" spc="-10" dirty="0">
                  <a:solidFill>
                    <a:srgbClr val="30302F"/>
                  </a:solidFill>
                  <a:highlight>
                    <a:srgbClr val="000000">
                      <a:alpha val="0"/>
                    </a:srgbClr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Up to 20KM transmission Distance</a:t>
              </a:r>
              <a:endParaRPr sz="900" spc="-10" dirty="0">
                <a:solidFill>
                  <a:srgbClr val="30302F"/>
                </a:solidFill>
                <a:highlight>
                  <a:srgbClr val="000000">
                    <a:alpha val="0"/>
                  </a:srgbClr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44145" indent="-107950" algn="l" fontAlgn="auto">
                <a:lnSpc>
                  <a:spcPct val="125000"/>
                </a:lnSpc>
                <a:spcBef>
                  <a:spcPts val="400"/>
                </a:spcBef>
                <a:buClrTx/>
                <a:buSzTx/>
                <a:buFontTx/>
                <a:buChar char="•"/>
                <a:tabLst>
                  <a:tab pos="107950" algn="l"/>
                  <a:tab pos="170180" algn="l"/>
                </a:tabLst>
              </a:pPr>
              <a:r>
                <a:rPr sz="900" spc="-10" dirty="0">
                  <a:solidFill>
                    <a:srgbClr val="30302F"/>
                  </a:solidFill>
                  <a:highlight>
                    <a:srgbClr val="000000">
                      <a:alpha val="0"/>
                    </a:srgbClr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Support data encryption, multi-cast, port  VLAN, etc</a:t>
              </a:r>
              <a:endParaRPr sz="900" spc="-10" dirty="0">
                <a:solidFill>
                  <a:srgbClr val="30302F"/>
                </a:solidFill>
                <a:highlight>
                  <a:srgbClr val="000000">
                    <a:alpha val="0"/>
                  </a:srgbClr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44145" indent="-107950" algn="l" fontAlgn="auto">
                <a:lnSpc>
                  <a:spcPct val="125000"/>
                </a:lnSpc>
                <a:spcBef>
                  <a:spcPts val="400"/>
                </a:spcBef>
                <a:buClrTx/>
                <a:buSzTx/>
                <a:buFontTx/>
                <a:buChar char="•"/>
                <a:tabLst>
                  <a:tab pos="107950" algn="l"/>
                  <a:tab pos="170180" algn="l"/>
                </a:tabLst>
              </a:pPr>
              <a:r>
                <a:rPr sz="900" spc="-10" dirty="0">
                  <a:solidFill>
                    <a:srgbClr val="30302F"/>
                  </a:solidFill>
                  <a:highlight>
                    <a:srgbClr val="000000">
                      <a:alpha val="0"/>
                    </a:srgbClr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Support ONT auto-discovery/link  detection/remote upgrade of software</a:t>
              </a:r>
              <a:endParaRPr sz="900" spc="-10" dirty="0">
                <a:solidFill>
                  <a:srgbClr val="30302F"/>
                </a:solidFill>
                <a:highlight>
                  <a:srgbClr val="000000">
                    <a:alpha val="0"/>
                  </a:srgbClr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44145" indent="-107950" algn="l" fontAlgn="auto">
                <a:lnSpc>
                  <a:spcPct val="125000"/>
                </a:lnSpc>
                <a:spcBef>
                  <a:spcPts val="400"/>
                </a:spcBef>
                <a:buClrTx/>
                <a:buSzTx/>
                <a:buFontTx/>
                <a:buChar char="•"/>
                <a:tabLst>
                  <a:tab pos="107950" algn="l"/>
                  <a:tab pos="170180" algn="l"/>
                </a:tabLst>
              </a:pPr>
              <a:r>
                <a:rPr sz="900" spc="-10" dirty="0">
                  <a:solidFill>
                    <a:srgbClr val="30302F"/>
                  </a:solidFill>
                  <a:highlight>
                    <a:srgbClr val="000000">
                      <a:alpha val="0"/>
                    </a:srgbClr>
                  </a:highligh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Support VLAN division and user separation  to avoid broadcast storm</a:t>
              </a:r>
              <a:endParaRPr sz="900" spc="-10" dirty="0">
                <a:solidFill>
                  <a:srgbClr val="30302F"/>
                </a:solidFill>
                <a:highlight>
                  <a:srgbClr val="000000">
                    <a:alpha val="0"/>
                  </a:srgbClr>
                </a:highlight>
                <a:latin typeface="Arial" panose="020B0604020202020204" pitchFamily="34" charset="0"/>
                <a:cs typeface="Arial" panose="020B0604020202020204" pitchFamily="34" charset="0"/>
                <a:sym typeface="+mn-ea"/>
              </a:endParaRPr>
            </a:p>
            <a:p>
              <a:pPr marL="144145" indent="-107950" algn="l" fontAlgn="auto">
                <a:lnSpc>
                  <a:spcPct val="125000"/>
                </a:lnSpc>
                <a:spcBef>
                  <a:spcPts val="400"/>
                </a:spcBef>
                <a:buClrTx/>
                <a:buSzTx/>
                <a:buFontTx/>
                <a:buChar char="•"/>
                <a:tabLst>
                  <a:tab pos="107950" algn="l"/>
                  <a:tab pos="170180" algn="l"/>
                </a:tabLst>
              </a:pPr>
              <a:r>
                <a:rPr sz="900" spc="-10" dirty="0">
                  <a:solidFill>
                    <a:srgbClr val="30302F"/>
                  </a:solidFill>
                  <a:highlight>
                    <a:srgbClr val="000000">
                      <a:alpha val="0"/>
                    </a:srgbClr>
                  </a:highligh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Support power-off alarm function, easy  for link problem detection</a:t>
              </a:r>
              <a:endParaRPr sz="900" spc="-10" dirty="0">
                <a:solidFill>
                  <a:srgbClr val="30302F"/>
                </a:solidFill>
                <a:highlight>
                  <a:srgbClr val="000000">
                    <a:alpha val="0"/>
                  </a:srgbClr>
                </a:highlight>
                <a:latin typeface="Arial" panose="020B0604020202020204" pitchFamily="34" charset="0"/>
                <a:cs typeface="Arial" panose="020B0604020202020204" pitchFamily="34" charset="0"/>
                <a:sym typeface="+mn-ea"/>
              </a:endParaRPr>
            </a:p>
            <a:p>
              <a:pPr marL="144145" indent="-107950" algn="l" fontAlgn="auto">
                <a:lnSpc>
                  <a:spcPct val="125000"/>
                </a:lnSpc>
                <a:spcBef>
                  <a:spcPts val="400"/>
                </a:spcBef>
                <a:buClrTx/>
                <a:buSzTx/>
                <a:buFontTx/>
                <a:buChar char="•"/>
                <a:tabLst>
                  <a:tab pos="107950" algn="l"/>
                  <a:tab pos="170180" algn="l"/>
                </a:tabLst>
              </a:pPr>
              <a:r>
                <a:rPr sz="900" spc="-10" dirty="0">
                  <a:solidFill>
                    <a:srgbClr val="30302F"/>
                  </a:solidFill>
                  <a:highlight>
                    <a:srgbClr val="000000">
                      <a:alpha val="0"/>
                    </a:srgbClr>
                  </a:highligh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Support broadcasting storm resistance  function</a:t>
              </a:r>
              <a:endParaRPr sz="900" spc="-10" dirty="0">
                <a:solidFill>
                  <a:srgbClr val="30302F"/>
                </a:solidFill>
                <a:highlight>
                  <a:srgbClr val="000000">
                    <a:alpha val="0"/>
                  </a:srgbClr>
                </a:highlight>
                <a:latin typeface="Arial" panose="020B0604020202020204" pitchFamily="34" charset="0"/>
                <a:cs typeface="Arial" panose="020B0604020202020204" pitchFamily="34" charset="0"/>
                <a:sym typeface="+mn-ea"/>
              </a:endParaRPr>
            </a:p>
            <a:p>
              <a:pPr marL="144145" indent="-107950" algn="l" fontAlgn="auto">
                <a:lnSpc>
                  <a:spcPct val="125000"/>
                </a:lnSpc>
                <a:spcBef>
                  <a:spcPts val="400"/>
                </a:spcBef>
                <a:buClrTx/>
                <a:buSzTx/>
                <a:buFontTx/>
                <a:buChar char="•"/>
                <a:tabLst>
                  <a:tab pos="107950" algn="l"/>
                  <a:tab pos="170180" algn="l"/>
                </a:tabLst>
              </a:pPr>
              <a:r>
                <a:rPr sz="900" spc="-10" dirty="0">
                  <a:solidFill>
                    <a:srgbClr val="30302F"/>
                  </a:solidFill>
                  <a:highlight>
                    <a:srgbClr val="000000">
                      <a:alpha val="0"/>
                    </a:srgbClr>
                  </a:highligh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Support port isolation between  different ports</a:t>
              </a:r>
              <a:endParaRPr sz="900" spc="-10" dirty="0">
                <a:solidFill>
                  <a:srgbClr val="30302F"/>
                </a:solidFill>
                <a:highlight>
                  <a:srgbClr val="000000">
                    <a:alpha val="0"/>
                  </a:srgbClr>
                </a:highlight>
                <a:latin typeface="Arial" panose="020B0604020202020204" pitchFamily="34" charset="0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7" name="object 10"/>
            <p:cNvSpPr txBox="1"/>
            <p:nvPr/>
          </p:nvSpPr>
          <p:spPr>
            <a:xfrm>
              <a:off x="4289" y="12140"/>
              <a:ext cx="3316" cy="702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p>
              <a:pPr marL="208280" indent="-171450" algn="l" fontAlgn="auto">
                <a:lnSpc>
                  <a:spcPct val="125000"/>
                </a:lnSpc>
                <a:spcBef>
                  <a:spcPts val="450"/>
                </a:spcBef>
                <a:buClrTx/>
                <a:buSzTx/>
                <a:buNone/>
              </a:pPr>
              <a:r>
                <a:rPr sz="900" b="1" dirty="0">
                  <a:solidFill>
                    <a:srgbClr val="30302F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Layer2 Switch</a:t>
              </a:r>
              <a:endParaRPr sz="900" b="1" dirty="0">
                <a:solidFill>
                  <a:srgbClr val="30302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44145" indent="-107950" algn="l" fontAlgn="auto">
                <a:lnSpc>
                  <a:spcPct val="125000"/>
                </a:lnSpc>
                <a:spcBef>
                  <a:spcPts val="400"/>
                </a:spcBef>
                <a:buClrTx/>
                <a:buSzTx/>
                <a:buFontTx/>
                <a:buChar char="•"/>
                <a:tabLst>
                  <a:tab pos="107950" algn="l"/>
                  <a:tab pos="170180" algn="l"/>
                </a:tabLst>
              </a:pPr>
              <a:r>
                <a:rPr sz="900" spc="-10" dirty="0">
                  <a:solidFill>
                    <a:srgbClr val="30302F"/>
                  </a:solidFill>
                  <a:highlight>
                    <a:srgbClr val="000000">
                      <a:alpha val="0"/>
                    </a:srgbClr>
                  </a:highligh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32K Mac address</a:t>
              </a:r>
              <a:endParaRPr sz="900" spc="-10" dirty="0">
                <a:solidFill>
                  <a:srgbClr val="30302F"/>
                </a:solidFill>
                <a:highlight>
                  <a:srgbClr val="000000">
                    <a:alpha val="0"/>
                  </a:srgbClr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44145" indent="-107950" algn="l" fontAlgn="auto">
                <a:lnSpc>
                  <a:spcPct val="125000"/>
                </a:lnSpc>
                <a:spcBef>
                  <a:spcPts val="400"/>
                </a:spcBef>
                <a:buClrTx/>
                <a:buSzTx/>
                <a:buFontTx/>
                <a:buChar char="•"/>
                <a:tabLst>
                  <a:tab pos="107950" algn="l"/>
                  <a:tab pos="170180" algn="l"/>
                </a:tabLst>
              </a:pPr>
              <a:r>
                <a:rPr sz="900" spc="-10" dirty="0">
                  <a:solidFill>
                    <a:srgbClr val="30302F"/>
                  </a:solidFill>
                  <a:highlight>
                    <a:srgbClr val="000000">
                      <a:alpha val="0"/>
                    </a:srgbClr>
                  </a:highligh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Support 4096 VLANs</a:t>
              </a:r>
              <a:endParaRPr sz="900" spc="-10" dirty="0">
                <a:solidFill>
                  <a:srgbClr val="30302F"/>
                </a:solidFill>
                <a:highlight>
                  <a:srgbClr val="000000">
                    <a:alpha val="0"/>
                  </a:srgbClr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44145" indent="-107950" algn="l" fontAlgn="auto">
                <a:lnSpc>
                  <a:spcPct val="125000"/>
                </a:lnSpc>
                <a:spcBef>
                  <a:spcPts val="400"/>
                </a:spcBef>
                <a:buClrTx/>
                <a:buSzTx/>
                <a:buFontTx/>
                <a:buChar char="•"/>
                <a:tabLst>
                  <a:tab pos="107950" algn="l"/>
                  <a:tab pos="170180" algn="l"/>
                </a:tabLst>
              </a:pPr>
              <a:r>
                <a:rPr sz="900" spc="-10" dirty="0">
                  <a:solidFill>
                    <a:srgbClr val="30302F"/>
                  </a:solidFill>
                  <a:highlight>
                    <a:srgbClr val="000000">
                      <a:alpha val="0"/>
                    </a:srgbClr>
                  </a:highligh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Support port VLAN </a:t>
              </a:r>
              <a:endParaRPr sz="900" spc="-10" dirty="0">
                <a:solidFill>
                  <a:srgbClr val="30302F"/>
                </a:solidFill>
                <a:highlight>
                  <a:srgbClr val="000000">
                    <a:alpha val="0"/>
                  </a:srgbClr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44145" indent="-107950" algn="l" fontAlgn="auto">
                <a:lnSpc>
                  <a:spcPct val="125000"/>
                </a:lnSpc>
                <a:spcBef>
                  <a:spcPts val="400"/>
                </a:spcBef>
                <a:buClrTx/>
                <a:buSzTx/>
                <a:buFontTx/>
                <a:buChar char="•"/>
                <a:tabLst>
                  <a:tab pos="107950" algn="l"/>
                  <a:tab pos="170180" algn="l"/>
                </a:tabLst>
              </a:pPr>
              <a:r>
                <a:rPr sz="900" spc="-10" dirty="0">
                  <a:solidFill>
                    <a:srgbClr val="30302F"/>
                  </a:solidFill>
                  <a:highlight>
                    <a:srgbClr val="000000">
                      <a:alpha val="0"/>
                    </a:srgbClr>
                  </a:highligh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Support VLAN translation and QinQ</a:t>
              </a:r>
              <a:endParaRPr sz="900" spc="-10" dirty="0">
                <a:solidFill>
                  <a:srgbClr val="30302F"/>
                </a:solidFill>
                <a:highlight>
                  <a:srgbClr val="000000">
                    <a:alpha val="0"/>
                  </a:srgbClr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44145" indent="-107950" algn="l" fontAlgn="auto">
                <a:lnSpc>
                  <a:spcPct val="125000"/>
                </a:lnSpc>
                <a:spcBef>
                  <a:spcPts val="400"/>
                </a:spcBef>
                <a:buClrTx/>
                <a:buSzTx/>
                <a:buFontTx/>
                <a:buChar char="•"/>
                <a:tabLst>
                  <a:tab pos="107950" algn="l"/>
                  <a:tab pos="170180" algn="l"/>
                </a:tabLst>
              </a:pPr>
              <a:r>
                <a:rPr sz="900" spc="-10" dirty="0">
                  <a:solidFill>
                    <a:srgbClr val="30302F"/>
                  </a:solidFill>
                  <a:highlight>
                    <a:srgbClr val="000000">
                      <a:alpha val="0"/>
                    </a:srgbClr>
                  </a:highligh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Support storm control based on port</a:t>
              </a:r>
              <a:endParaRPr sz="900" spc="-10" dirty="0">
                <a:solidFill>
                  <a:srgbClr val="30302F"/>
                </a:solidFill>
                <a:highlight>
                  <a:srgbClr val="000000">
                    <a:alpha val="0"/>
                  </a:srgbClr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44145" indent="-107950" algn="l" fontAlgn="auto">
                <a:lnSpc>
                  <a:spcPct val="125000"/>
                </a:lnSpc>
                <a:spcBef>
                  <a:spcPts val="400"/>
                </a:spcBef>
                <a:buClrTx/>
                <a:buSzTx/>
                <a:buFontTx/>
                <a:buChar char="•"/>
                <a:tabLst>
                  <a:tab pos="107950" algn="l"/>
                  <a:tab pos="170180" algn="l"/>
                </a:tabLst>
              </a:pPr>
              <a:r>
                <a:rPr sz="900" spc="-10" dirty="0">
                  <a:solidFill>
                    <a:srgbClr val="30302F"/>
                  </a:solidFill>
                  <a:highlight>
                    <a:srgbClr val="000000">
                      <a:alpha val="0"/>
                    </a:srgbClr>
                  </a:highligh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Support port isolation</a:t>
              </a:r>
              <a:endParaRPr sz="900" spc="-10" dirty="0">
                <a:solidFill>
                  <a:srgbClr val="30302F"/>
                </a:solidFill>
                <a:highlight>
                  <a:srgbClr val="000000">
                    <a:alpha val="0"/>
                  </a:srgbClr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44145" indent="-107950" algn="l" fontAlgn="auto">
                <a:lnSpc>
                  <a:spcPct val="125000"/>
                </a:lnSpc>
                <a:spcBef>
                  <a:spcPts val="400"/>
                </a:spcBef>
                <a:buClrTx/>
                <a:buSzTx/>
                <a:buFontTx/>
                <a:buChar char="•"/>
                <a:tabLst>
                  <a:tab pos="107950" algn="l"/>
                  <a:tab pos="170180" algn="l"/>
                </a:tabLst>
              </a:pPr>
              <a:r>
                <a:rPr sz="900" spc="-10" dirty="0">
                  <a:solidFill>
                    <a:srgbClr val="30302F"/>
                  </a:solidFill>
                  <a:highlight>
                    <a:srgbClr val="000000">
                      <a:alpha val="0"/>
                    </a:srgbClr>
                  </a:highligh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Support port rate limitation</a:t>
              </a:r>
              <a:endParaRPr sz="900" spc="-10" dirty="0">
                <a:solidFill>
                  <a:srgbClr val="30302F"/>
                </a:solidFill>
                <a:highlight>
                  <a:srgbClr val="000000">
                    <a:alpha val="0"/>
                  </a:srgbClr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44145" indent="-107950" algn="l" fontAlgn="auto">
                <a:lnSpc>
                  <a:spcPct val="125000"/>
                </a:lnSpc>
                <a:spcBef>
                  <a:spcPts val="400"/>
                </a:spcBef>
                <a:buClrTx/>
                <a:buSzTx/>
                <a:buFontTx/>
                <a:buChar char="•"/>
                <a:tabLst>
                  <a:tab pos="107950" algn="l"/>
                  <a:tab pos="170180" algn="l"/>
                </a:tabLst>
              </a:pPr>
              <a:r>
                <a:rPr sz="900" spc="-10" dirty="0">
                  <a:solidFill>
                    <a:srgbClr val="30302F"/>
                  </a:solidFill>
                  <a:highlight>
                    <a:srgbClr val="000000">
                      <a:alpha val="0"/>
                    </a:srgbClr>
                  </a:highligh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Support 802.1D and 802.1W</a:t>
              </a:r>
              <a:endParaRPr sz="900" spc="-10" dirty="0">
                <a:solidFill>
                  <a:srgbClr val="30302F"/>
                </a:solidFill>
                <a:highlight>
                  <a:srgbClr val="000000">
                    <a:alpha val="0"/>
                  </a:srgbClr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44145" indent="-107950" algn="l" fontAlgn="auto">
                <a:lnSpc>
                  <a:spcPct val="125000"/>
                </a:lnSpc>
                <a:spcBef>
                  <a:spcPts val="400"/>
                </a:spcBef>
                <a:buClrTx/>
                <a:buSzTx/>
                <a:buFontTx/>
                <a:buChar char="•"/>
                <a:tabLst>
                  <a:tab pos="107950" algn="l"/>
                  <a:tab pos="170180" algn="l"/>
                </a:tabLst>
              </a:pPr>
              <a:r>
                <a:rPr sz="900" spc="-10" dirty="0">
                  <a:solidFill>
                    <a:srgbClr val="30302F"/>
                  </a:solidFill>
                  <a:highlight>
                    <a:srgbClr val="000000">
                      <a:alpha val="0"/>
                    </a:srgbClr>
                  </a:highligh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Support static LACP,Dynamic LACP</a:t>
              </a:r>
              <a:endParaRPr sz="900" spc="-10" dirty="0">
                <a:solidFill>
                  <a:srgbClr val="30302F"/>
                </a:solidFill>
                <a:highlight>
                  <a:srgbClr val="000000">
                    <a:alpha val="0"/>
                  </a:srgbClr>
                </a:highlight>
                <a:latin typeface="Arial" panose="020B0604020202020204" pitchFamily="34" charset="0"/>
                <a:cs typeface="Arial" panose="020B0604020202020204" pitchFamily="34" charset="0"/>
                <a:sym typeface="+mn-ea"/>
              </a:endParaRPr>
            </a:p>
            <a:p>
              <a:pPr marL="144145" indent="-107950" algn="l" fontAlgn="auto">
                <a:lnSpc>
                  <a:spcPct val="125000"/>
                </a:lnSpc>
                <a:spcBef>
                  <a:spcPts val="400"/>
                </a:spcBef>
                <a:buClrTx/>
                <a:buSzTx/>
                <a:buFontTx/>
                <a:buChar char="•"/>
                <a:tabLst>
                  <a:tab pos="107950" algn="l"/>
                  <a:tab pos="170180" algn="l"/>
                </a:tabLst>
              </a:pPr>
              <a:r>
                <a:rPr sz="900" spc="-10" dirty="0">
                  <a:solidFill>
                    <a:srgbClr val="30302F"/>
                  </a:solidFill>
                  <a:highlight>
                    <a:srgbClr val="000000">
                      <a:alpha val="0"/>
                    </a:srgbClr>
                  </a:highligh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QoS based on port, VID, TOS and MAC  address</a:t>
              </a:r>
              <a:endParaRPr sz="900" spc="-10" dirty="0">
                <a:solidFill>
                  <a:srgbClr val="30302F"/>
                </a:solidFill>
                <a:highlight>
                  <a:srgbClr val="000000">
                    <a:alpha val="0"/>
                  </a:srgbClr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44145" indent="-107950" algn="l" fontAlgn="auto">
                <a:lnSpc>
                  <a:spcPct val="125000"/>
                </a:lnSpc>
                <a:spcBef>
                  <a:spcPts val="400"/>
                </a:spcBef>
                <a:buClrTx/>
                <a:buSzTx/>
                <a:buFontTx/>
                <a:buChar char="•"/>
                <a:tabLst>
                  <a:tab pos="107950" algn="l"/>
                  <a:tab pos="170180" algn="l"/>
                </a:tabLst>
              </a:pPr>
              <a:r>
                <a:rPr sz="900" spc="-10" dirty="0">
                  <a:solidFill>
                    <a:srgbClr val="30302F"/>
                  </a:solidFill>
                  <a:highlight>
                    <a:srgbClr val="000000">
                      <a:alpha val="0"/>
                    </a:srgbClr>
                  </a:highligh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Access control list</a:t>
              </a:r>
              <a:endParaRPr sz="900" spc="-10" dirty="0">
                <a:solidFill>
                  <a:srgbClr val="30302F"/>
                </a:solidFill>
                <a:highlight>
                  <a:srgbClr val="000000">
                    <a:alpha val="0"/>
                  </a:srgbClr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44145" indent="-107950" algn="l" fontAlgn="auto">
                <a:lnSpc>
                  <a:spcPct val="125000"/>
                </a:lnSpc>
                <a:spcBef>
                  <a:spcPts val="400"/>
                </a:spcBef>
                <a:buClrTx/>
                <a:buSzTx/>
                <a:buFontTx/>
                <a:buChar char="•"/>
                <a:tabLst>
                  <a:tab pos="107950" algn="l"/>
                  <a:tab pos="170180" algn="l"/>
                </a:tabLst>
              </a:pPr>
              <a:r>
                <a:rPr sz="900" spc="-10" dirty="0">
                  <a:solidFill>
                    <a:srgbClr val="30302F"/>
                  </a:solidFill>
                  <a:highlight>
                    <a:srgbClr val="000000">
                      <a:alpha val="0"/>
                    </a:srgbClr>
                  </a:highligh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IEEE802.x flowcontrol</a:t>
              </a:r>
              <a:endParaRPr sz="900" spc="-10" dirty="0">
                <a:solidFill>
                  <a:srgbClr val="30302F"/>
                </a:solidFill>
                <a:highlight>
                  <a:srgbClr val="000000">
                    <a:alpha val="0"/>
                  </a:srgbClr>
                </a:highlight>
                <a:latin typeface="Arial" panose="020B0604020202020204" pitchFamily="34" charset="0"/>
                <a:cs typeface="Arial" panose="020B0604020202020204" pitchFamily="34" charset="0"/>
                <a:sym typeface="+mn-ea"/>
              </a:endParaRPr>
            </a:p>
            <a:p>
              <a:pPr marL="144145" indent="-107950" algn="l" fontAlgn="auto">
                <a:lnSpc>
                  <a:spcPct val="125000"/>
                </a:lnSpc>
                <a:spcBef>
                  <a:spcPts val="400"/>
                </a:spcBef>
                <a:buClrTx/>
                <a:buSzTx/>
                <a:buFontTx/>
                <a:buChar char="•"/>
                <a:tabLst>
                  <a:tab pos="107950" algn="l"/>
                  <a:tab pos="170180" algn="l"/>
                </a:tabLst>
              </a:pPr>
              <a:r>
                <a:rPr sz="900" spc="-10" dirty="0">
                  <a:solidFill>
                    <a:srgbClr val="30302F"/>
                  </a:solidFill>
                  <a:highlight>
                    <a:srgbClr val="000000">
                      <a:alpha val="0"/>
                    </a:srgbClr>
                  </a:highligh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Port stability statistic and  monitoring</a:t>
              </a:r>
              <a:endParaRPr sz="900" spc="-10" dirty="0">
                <a:solidFill>
                  <a:srgbClr val="30302F"/>
                </a:solidFill>
                <a:highlight>
                  <a:srgbClr val="000000">
                    <a:alpha val="0"/>
                  </a:srgbClr>
                </a:highlight>
                <a:latin typeface="Arial" panose="020B0604020202020204" pitchFamily="34" charset="0"/>
                <a:cs typeface="Arial" panose="020B0604020202020204" pitchFamily="34" charset="0"/>
                <a:sym typeface="+mn-ea"/>
              </a:endParaRPr>
            </a:p>
            <a:p>
              <a:pPr marL="41275" algn="l" fontAlgn="auto">
                <a:lnSpc>
                  <a:spcPct val="125000"/>
                </a:lnSpc>
                <a:spcBef>
                  <a:spcPts val="175"/>
                </a:spcBef>
                <a:buClrTx/>
                <a:buSzTx/>
                <a:buFontTx/>
              </a:pPr>
              <a:r>
                <a:rPr sz="800" b="1" dirty="0">
                  <a:solidFill>
                    <a:srgbClr val="30302F"/>
                  </a:solidFill>
                  <a:highlight>
                    <a:srgbClr val="000000">
                      <a:alpha val="0"/>
                    </a:srgbClr>
                  </a:highlight>
                  <a:uFillTx/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Layer 3 Route</a:t>
              </a:r>
              <a:endParaRPr sz="800" b="1" spc="-100" dirty="0">
                <a:solidFill>
                  <a:srgbClr val="30302F"/>
                </a:solidFill>
                <a:highlight>
                  <a:srgbClr val="000000">
                    <a:alpha val="0"/>
                  </a:srgbClr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44145" indent="-107950" algn="l" fontAlgn="auto">
                <a:lnSpc>
                  <a:spcPct val="125000"/>
                </a:lnSpc>
                <a:spcBef>
                  <a:spcPts val="400"/>
                </a:spcBef>
                <a:buClrTx/>
                <a:buSzTx/>
                <a:buFontTx/>
                <a:buChar char="•"/>
                <a:tabLst>
                  <a:tab pos="107950" algn="l"/>
                  <a:tab pos="170180" algn="l"/>
                </a:tabLst>
              </a:pPr>
              <a:r>
                <a:rPr sz="900" spc="-10" dirty="0">
                  <a:solidFill>
                    <a:srgbClr val="30302F"/>
                  </a:solidFill>
                  <a:highlight>
                    <a:srgbClr val="000000">
                      <a:alpha val="0"/>
                    </a:srgbClr>
                  </a:highligh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ARP proxy</a:t>
              </a:r>
              <a:endParaRPr sz="900" spc="-10" dirty="0">
                <a:solidFill>
                  <a:srgbClr val="30302F"/>
                </a:solidFill>
                <a:highlight>
                  <a:srgbClr val="000000">
                    <a:alpha val="0"/>
                  </a:srgbClr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44145" indent="-107950" algn="l" fontAlgn="auto">
                <a:lnSpc>
                  <a:spcPct val="125000"/>
                </a:lnSpc>
                <a:spcBef>
                  <a:spcPts val="400"/>
                </a:spcBef>
                <a:buClrTx/>
                <a:buSzTx/>
                <a:buFontTx/>
                <a:buChar char="•"/>
                <a:tabLst>
                  <a:tab pos="107950" algn="l"/>
                  <a:tab pos="170180" algn="l"/>
                </a:tabLst>
              </a:pPr>
              <a:r>
                <a:rPr lang="en-US" sz="900" spc="-10" dirty="0">
                  <a:solidFill>
                    <a:srgbClr val="30302F"/>
                  </a:solidFill>
                  <a:highlight>
                    <a:srgbClr val="000000">
                      <a:alpha val="0"/>
                    </a:srgbClr>
                  </a:highligh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H</a:t>
              </a:r>
              <a:r>
                <a:rPr sz="900" spc="-10" dirty="0">
                  <a:solidFill>
                    <a:srgbClr val="30302F"/>
                  </a:solidFill>
                  <a:highlight>
                    <a:srgbClr val="000000">
                      <a:alpha val="0"/>
                    </a:srgbClr>
                  </a:highligh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ardware Host Routes</a:t>
              </a:r>
              <a:r>
                <a:rPr lang="en-US" sz="900" spc="-10" dirty="0">
                  <a:solidFill>
                    <a:srgbClr val="30302F"/>
                  </a:solidFill>
                  <a:highlight>
                    <a:srgbClr val="000000">
                      <a:alpha val="0"/>
                    </a:srgbClr>
                  </a:highligh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: </a:t>
              </a:r>
              <a:r>
                <a:rPr lang="en-US" altLang="zh-CN" sz="900" spc="-10" dirty="0">
                  <a:solidFill>
                    <a:srgbClr val="30302F"/>
                  </a:solidFill>
                  <a:highlight>
                    <a:srgbClr val="000000">
                      <a:alpha val="0"/>
                    </a:srgbClr>
                  </a:highligh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IPv4 32K, IPv6 16K</a:t>
              </a:r>
              <a:endParaRPr sz="900" spc="-10" dirty="0">
                <a:solidFill>
                  <a:srgbClr val="30302F"/>
                </a:solidFill>
                <a:highlight>
                  <a:srgbClr val="000000">
                    <a:alpha val="0"/>
                  </a:srgbClr>
                </a:highlight>
                <a:latin typeface="Arial" panose="020B0604020202020204" pitchFamily="34" charset="0"/>
                <a:cs typeface="Arial" panose="020B0604020202020204" pitchFamily="34" charset="0"/>
                <a:sym typeface="+mn-ea"/>
              </a:endParaRPr>
            </a:p>
            <a:p>
              <a:pPr marL="144145" indent="-107950" algn="l" fontAlgn="auto">
                <a:lnSpc>
                  <a:spcPct val="125000"/>
                </a:lnSpc>
                <a:spcBef>
                  <a:spcPts val="400"/>
                </a:spcBef>
                <a:buClrTx/>
                <a:buSzTx/>
                <a:buFontTx/>
                <a:buChar char="•"/>
                <a:tabLst>
                  <a:tab pos="107950" algn="l"/>
                  <a:tab pos="170180" algn="l"/>
                </a:tabLst>
              </a:pPr>
              <a:r>
                <a:rPr lang="en-US" sz="900" spc="-10" dirty="0">
                  <a:solidFill>
                    <a:srgbClr val="30302F"/>
                  </a:solidFill>
                  <a:highlight>
                    <a:srgbClr val="000000">
                      <a:alpha val="0"/>
                    </a:srgbClr>
                  </a:highligh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H</a:t>
              </a:r>
              <a:r>
                <a:rPr sz="900" spc="-10" dirty="0">
                  <a:solidFill>
                    <a:srgbClr val="30302F"/>
                  </a:solidFill>
                  <a:highlight>
                    <a:srgbClr val="000000">
                      <a:alpha val="0"/>
                    </a:srgbClr>
                  </a:highligh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ardware Subnet Routes</a:t>
              </a:r>
              <a:r>
                <a:rPr lang="en-US" sz="900" spc="-10" dirty="0">
                  <a:solidFill>
                    <a:srgbClr val="30302F"/>
                  </a:solidFill>
                  <a:highlight>
                    <a:srgbClr val="000000">
                      <a:alpha val="0"/>
                    </a:srgbClr>
                  </a:highligh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: </a:t>
              </a:r>
              <a:r>
                <a:rPr lang="en-US" altLang="zh-CN" sz="900" spc="-10" dirty="0">
                  <a:solidFill>
                    <a:srgbClr val="30302F"/>
                  </a:solidFill>
                  <a:highlight>
                    <a:srgbClr val="000000">
                      <a:alpha val="0"/>
                    </a:srgbClr>
                  </a:highligh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IPv4 24K, IPv6 12K</a:t>
              </a:r>
              <a:endParaRPr lang="en-US" altLang="zh-CN" sz="900" spc="-10" dirty="0">
                <a:solidFill>
                  <a:srgbClr val="30302F"/>
                </a:solidFill>
                <a:highlight>
                  <a:srgbClr val="000000">
                    <a:alpha val="0"/>
                  </a:srgbClr>
                </a:highlight>
                <a:latin typeface="Arial" panose="020B0604020202020204" pitchFamily="34" charset="0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8" name="object 10"/>
            <p:cNvSpPr txBox="1"/>
            <p:nvPr/>
          </p:nvSpPr>
          <p:spPr>
            <a:xfrm>
              <a:off x="7946" y="10220"/>
              <a:ext cx="3316" cy="125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p>
              <a:pPr marL="144145" indent="-107950" algn="l" fontAlgn="auto">
                <a:lnSpc>
                  <a:spcPct val="125000"/>
                </a:lnSpc>
                <a:spcBef>
                  <a:spcPts val="400"/>
                </a:spcBef>
                <a:buClrTx/>
                <a:buSzTx/>
                <a:buFontTx/>
                <a:buChar char="•"/>
                <a:tabLst>
                  <a:tab pos="107950" algn="l"/>
                  <a:tab pos="170180" algn="l"/>
                </a:tabLst>
              </a:pPr>
              <a:r>
                <a:rPr sz="900" spc="-10" dirty="0">
                  <a:solidFill>
                    <a:srgbClr val="30302F"/>
                  </a:solidFill>
                  <a:highlight>
                    <a:srgbClr val="000000">
                      <a:alpha val="0"/>
                    </a:srgbClr>
                  </a:highligh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Support Radius,Tacacs+</a:t>
              </a:r>
              <a:endParaRPr sz="900" spc="-10" dirty="0">
                <a:solidFill>
                  <a:srgbClr val="30302F"/>
                </a:solidFill>
                <a:highlight>
                  <a:srgbClr val="000000">
                    <a:alpha val="0"/>
                  </a:srgbClr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44145" indent="-107950" algn="l" fontAlgn="auto">
                <a:lnSpc>
                  <a:spcPct val="125000"/>
                </a:lnSpc>
                <a:spcBef>
                  <a:spcPts val="400"/>
                </a:spcBef>
                <a:buClrTx/>
                <a:buSzTx/>
                <a:buFontTx/>
                <a:buChar char="•"/>
                <a:tabLst>
                  <a:tab pos="107950" algn="l"/>
                  <a:tab pos="170180" algn="l"/>
                </a:tabLst>
              </a:pPr>
              <a:r>
                <a:rPr sz="900" spc="-10" dirty="0">
                  <a:solidFill>
                    <a:srgbClr val="30302F"/>
                  </a:solidFill>
                  <a:highlight>
                    <a:srgbClr val="000000">
                      <a:alpha val="0"/>
                    </a:srgbClr>
                  </a:highligh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Support IP source guard</a:t>
              </a:r>
              <a:endParaRPr sz="900" spc="-10" dirty="0">
                <a:solidFill>
                  <a:srgbClr val="30302F"/>
                </a:solidFill>
                <a:highlight>
                  <a:srgbClr val="000000">
                    <a:alpha val="0"/>
                  </a:srgbClr>
                </a:highlight>
                <a:latin typeface="Arial" panose="020B0604020202020204" pitchFamily="34" charset="0"/>
                <a:cs typeface="Arial" panose="020B0604020202020204" pitchFamily="34" charset="0"/>
                <a:sym typeface="+mn-ea"/>
              </a:endParaRPr>
            </a:p>
            <a:p>
              <a:pPr marL="144145" indent="-107950" algn="l" fontAlgn="auto">
                <a:lnSpc>
                  <a:spcPct val="125000"/>
                </a:lnSpc>
                <a:spcBef>
                  <a:spcPts val="400"/>
                </a:spcBef>
                <a:buClrTx/>
                <a:buSzTx/>
                <a:buFontTx/>
                <a:buChar char="•"/>
                <a:tabLst>
                  <a:tab pos="107950" algn="l"/>
                  <a:tab pos="170180" algn="l"/>
                </a:tabLst>
              </a:pPr>
              <a:r>
                <a:rPr sz="900" spc="-10" dirty="0">
                  <a:solidFill>
                    <a:srgbClr val="30302F"/>
                  </a:solidFill>
                  <a:highlight>
                    <a:srgbClr val="000000">
                      <a:alpha val="0"/>
                    </a:srgbClr>
                  </a:highligh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Support static route ,dynamic route RIP v1/v2,RIPng and OSPF v2/v3</a:t>
              </a:r>
              <a:endParaRPr sz="900" spc="-10" dirty="0">
                <a:solidFill>
                  <a:srgbClr val="30302F"/>
                </a:solidFill>
                <a:highlight>
                  <a:srgbClr val="000000">
                    <a:alpha val="0"/>
                  </a:srgbClr>
                </a:highlight>
                <a:latin typeface="Arial" panose="020B0604020202020204" pitchFamily="34" charset="0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9" name="object 10"/>
            <p:cNvSpPr txBox="1"/>
            <p:nvPr/>
          </p:nvSpPr>
          <p:spPr>
            <a:xfrm>
              <a:off x="7946" y="11540"/>
              <a:ext cx="3316" cy="660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p>
              <a:pPr marL="41275" algn="l" fontAlgn="auto">
                <a:lnSpc>
                  <a:spcPct val="125000"/>
                </a:lnSpc>
                <a:spcBef>
                  <a:spcPts val="175"/>
                </a:spcBef>
                <a:buClrTx/>
                <a:buSzTx/>
                <a:buFontTx/>
              </a:pPr>
              <a:r>
                <a:rPr sz="900" b="1" dirty="0">
                  <a:solidFill>
                    <a:srgbClr val="30302F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IPv6</a:t>
              </a:r>
              <a:endParaRPr sz="900" b="1" dirty="0">
                <a:solidFill>
                  <a:srgbClr val="30302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44145" indent="-107950" algn="l" fontAlgn="auto">
                <a:lnSpc>
                  <a:spcPct val="125000"/>
                </a:lnSpc>
                <a:spcBef>
                  <a:spcPts val="400"/>
                </a:spcBef>
                <a:buClrTx/>
                <a:buSzTx/>
                <a:buFontTx/>
                <a:buChar char="•"/>
                <a:tabLst>
                  <a:tab pos="107950" algn="l"/>
                  <a:tab pos="170180" algn="l"/>
                </a:tabLst>
              </a:pPr>
              <a:r>
                <a:rPr sz="900" spc="-10" dirty="0">
                  <a:solidFill>
                    <a:srgbClr val="30302F"/>
                  </a:solidFill>
                  <a:highlight>
                    <a:srgbClr val="000000">
                      <a:alpha val="0"/>
                    </a:srgbClr>
                  </a:highligh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Support NDP</a:t>
              </a:r>
              <a:endParaRPr sz="900" spc="-10" dirty="0">
                <a:solidFill>
                  <a:srgbClr val="30302F"/>
                </a:solidFill>
                <a:highlight>
                  <a:srgbClr val="000000">
                    <a:alpha val="0"/>
                  </a:srgbClr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44145" indent="-107950" algn="l" fontAlgn="auto">
                <a:lnSpc>
                  <a:spcPct val="125000"/>
                </a:lnSpc>
                <a:spcBef>
                  <a:spcPts val="400"/>
                </a:spcBef>
                <a:buClrTx/>
                <a:buSzTx/>
                <a:buFontTx/>
                <a:buChar char="•"/>
                <a:tabLst>
                  <a:tab pos="107950" algn="l"/>
                  <a:tab pos="170180" algn="l"/>
                </a:tabLst>
              </a:pPr>
              <a:r>
                <a:rPr sz="900" spc="-10" dirty="0">
                  <a:solidFill>
                    <a:srgbClr val="30302F"/>
                  </a:solidFill>
                  <a:highlight>
                    <a:srgbClr val="000000">
                      <a:alpha val="0"/>
                    </a:srgbClr>
                  </a:highligh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Support IPv6 Ping,IPv6 Telnet,IPv6 routing</a:t>
              </a:r>
              <a:endParaRPr sz="900" spc="-10" dirty="0">
                <a:solidFill>
                  <a:srgbClr val="30302F"/>
                </a:solidFill>
                <a:highlight>
                  <a:srgbClr val="000000">
                    <a:alpha val="0"/>
                  </a:srgbClr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44145" indent="-107950" algn="l" fontAlgn="auto">
                <a:lnSpc>
                  <a:spcPct val="125000"/>
                </a:lnSpc>
                <a:spcBef>
                  <a:spcPts val="400"/>
                </a:spcBef>
                <a:buClrTx/>
                <a:buSzTx/>
                <a:buFontTx/>
                <a:buChar char="•"/>
                <a:tabLst>
                  <a:tab pos="107950" algn="l"/>
                  <a:tab pos="170180" algn="l"/>
                </a:tabLst>
              </a:pPr>
              <a:r>
                <a:rPr sz="900" spc="-10" dirty="0">
                  <a:solidFill>
                    <a:srgbClr val="30302F"/>
                  </a:solidFill>
                  <a:highlight>
                    <a:srgbClr val="000000">
                      <a:alpha val="0"/>
                    </a:srgbClr>
                  </a:highligh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Support ACL based on source IPv6 address,  destination IPv6 address, L4 port, protocol  type, etc</a:t>
              </a:r>
              <a:endParaRPr sz="900" spc="-10" dirty="0">
                <a:solidFill>
                  <a:srgbClr val="30302F"/>
                </a:solidFill>
                <a:highlight>
                  <a:srgbClr val="000000">
                    <a:alpha val="0"/>
                  </a:srgbClr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00" fontAlgn="auto">
                <a:lnSpc>
                  <a:spcPct val="125000"/>
                </a:lnSpc>
                <a:spcBef>
                  <a:spcPts val="170"/>
                </a:spcBef>
              </a:pPr>
              <a:r>
                <a:rPr sz="900" b="1" dirty="0">
                  <a:solidFill>
                    <a:srgbClr val="30302F"/>
                  </a:solidFill>
                  <a:highlight>
                    <a:srgbClr val="000000">
                      <a:alpha val="0"/>
                    </a:srgbClr>
                  </a:highligh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Multicast</a:t>
              </a:r>
              <a:endParaRPr sz="900" b="1" dirty="0">
                <a:highlight>
                  <a:srgbClr val="000000">
                    <a:alpha val="0"/>
                  </a:srgbClr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44145" indent="-107950" algn="l" fontAlgn="auto">
                <a:lnSpc>
                  <a:spcPct val="125000"/>
                </a:lnSpc>
                <a:spcBef>
                  <a:spcPts val="400"/>
                </a:spcBef>
                <a:buClrTx/>
                <a:buSzTx/>
                <a:buFontTx/>
                <a:buChar char="•"/>
                <a:tabLst>
                  <a:tab pos="107950" algn="l"/>
                  <a:tab pos="170180" algn="l"/>
                </a:tabLst>
              </a:pPr>
              <a:r>
                <a:rPr lang="en-US" sz="900" spc="-10" dirty="0">
                  <a:solidFill>
                    <a:srgbClr val="30302F"/>
                  </a:solidFill>
                  <a:highlight>
                    <a:srgbClr val="000000">
                      <a:alpha val="0"/>
                    </a:srgbClr>
                  </a:highligh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IGMP v1/v2, </a:t>
              </a:r>
              <a:r>
                <a:rPr sz="900" spc="-10" dirty="0">
                  <a:solidFill>
                    <a:srgbClr val="30302F"/>
                  </a:solidFill>
                  <a:highlight>
                    <a:srgbClr val="000000">
                      <a:alpha val="0"/>
                    </a:srgbClr>
                  </a:highligh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IGMP snooping</a:t>
              </a:r>
              <a:r>
                <a:rPr lang="en-US" sz="900" spc="-10" dirty="0">
                  <a:solidFill>
                    <a:srgbClr val="30302F"/>
                  </a:solidFill>
                  <a:highlight>
                    <a:srgbClr val="000000">
                      <a:alpha val="0"/>
                    </a:srgbClr>
                  </a:highligh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/Proxy</a:t>
              </a:r>
              <a:endParaRPr lang="en-US" sz="900" spc="-10" dirty="0">
                <a:solidFill>
                  <a:srgbClr val="30302F"/>
                </a:solidFill>
                <a:highlight>
                  <a:srgbClr val="000000">
                    <a:alpha val="0"/>
                  </a:srgbClr>
                </a:highlight>
                <a:latin typeface="Arial" panose="020B0604020202020204" pitchFamily="34" charset="0"/>
                <a:cs typeface="Arial" panose="020B0604020202020204" pitchFamily="34" charset="0"/>
                <a:sym typeface="+mn-ea"/>
              </a:endParaRPr>
            </a:p>
            <a:p>
              <a:pPr marL="144145" indent="-107950" algn="l" fontAlgn="auto">
                <a:lnSpc>
                  <a:spcPct val="125000"/>
                </a:lnSpc>
                <a:spcBef>
                  <a:spcPts val="400"/>
                </a:spcBef>
                <a:buClrTx/>
                <a:buSzTx/>
                <a:buFontTx/>
                <a:buChar char="•"/>
                <a:tabLst>
                  <a:tab pos="107950" algn="l"/>
                  <a:tab pos="170180" algn="l"/>
                </a:tabLst>
              </a:pPr>
              <a:r>
                <a:rPr lang="en-US" sz="900" spc="-10" dirty="0">
                  <a:solidFill>
                    <a:srgbClr val="30302F"/>
                  </a:solidFill>
                  <a:highlight>
                    <a:srgbClr val="000000">
                      <a:alpha val="0"/>
                    </a:srgbClr>
                  </a:highligh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MLD v1 snooping/Proxy</a:t>
              </a:r>
              <a:endParaRPr lang="en-US" sz="900" spc="-10" dirty="0">
                <a:solidFill>
                  <a:srgbClr val="30302F"/>
                </a:solidFill>
                <a:highlight>
                  <a:srgbClr val="000000">
                    <a:alpha val="0"/>
                  </a:srgbClr>
                </a:highlight>
                <a:latin typeface="Arial" panose="020B0604020202020204" pitchFamily="34" charset="0"/>
                <a:cs typeface="Arial" panose="020B0604020202020204" pitchFamily="34" charset="0"/>
                <a:sym typeface="+mn-ea"/>
              </a:endParaRPr>
            </a:p>
            <a:p>
              <a:pPr marL="41275" indent="0" algn="l" fontAlgn="auto">
                <a:lnSpc>
                  <a:spcPct val="125000"/>
                </a:lnSpc>
                <a:spcBef>
                  <a:spcPts val="100"/>
                </a:spcBef>
                <a:buClrTx/>
                <a:buSzTx/>
                <a:buFontTx/>
              </a:pPr>
              <a:r>
                <a:rPr sz="900" b="1" dirty="0">
                  <a:solidFill>
                    <a:srgbClr val="30302F"/>
                  </a:solidFill>
                  <a:highlight>
                    <a:srgbClr val="000000">
                      <a:alpha val="0"/>
                    </a:srgbClr>
                  </a:highlight>
                  <a:uFillTx/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DHCP</a:t>
              </a:r>
              <a:endParaRPr sz="900" b="1" dirty="0">
                <a:solidFill>
                  <a:srgbClr val="30302F"/>
                </a:solidFill>
                <a:highlight>
                  <a:srgbClr val="000000">
                    <a:alpha val="0"/>
                  </a:srgbClr>
                </a:highlight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44145" indent="-107950" algn="l" fontAlgn="auto">
                <a:lnSpc>
                  <a:spcPct val="125000"/>
                </a:lnSpc>
                <a:spcBef>
                  <a:spcPts val="400"/>
                </a:spcBef>
                <a:buClrTx/>
                <a:buSzTx/>
                <a:buFontTx/>
                <a:buChar char="•"/>
                <a:tabLst>
                  <a:tab pos="107950" algn="l"/>
                  <a:tab pos="170180" algn="l"/>
                </a:tabLst>
              </a:pPr>
              <a:r>
                <a:rPr sz="900" spc="-10" dirty="0">
                  <a:solidFill>
                    <a:srgbClr val="30302F"/>
                  </a:solidFill>
                  <a:highlight>
                    <a:srgbClr val="000000">
                      <a:alpha val="0"/>
                    </a:srgbClr>
                  </a:highligh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DHCP server,DHCP relay,DHCP snooping</a:t>
              </a:r>
              <a:endParaRPr sz="900" spc="-10" dirty="0">
                <a:solidFill>
                  <a:srgbClr val="30302F"/>
                </a:solidFill>
                <a:highlight>
                  <a:srgbClr val="000000">
                    <a:alpha val="0"/>
                  </a:srgbClr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44145" indent="-107950" algn="l" fontAlgn="auto">
                <a:lnSpc>
                  <a:spcPct val="125000"/>
                </a:lnSpc>
                <a:spcBef>
                  <a:spcPts val="400"/>
                </a:spcBef>
                <a:buClrTx/>
                <a:buSzTx/>
                <a:buFontTx/>
                <a:buChar char="•"/>
                <a:tabLst>
                  <a:tab pos="107950" algn="l"/>
                  <a:tab pos="170180" algn="l"/>
                </a:tabLst>
              </a:pPr>
              <a:r>
                <a:rPr sz="900" spc="-10" dirty="0">
                  <a:solidFill>
                    <a:srgbClr val="30302F"/>
                  </a:solidFill>
                  <a:highlight>
                    <a:srgbClr val="000000">
                      <a:alpha val="0"/>
                    </a:srgbClr>
                  </a:highligh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DHCP option82</a:t>
              </a:r>
              <a:endParaRPr sz="900" spc="-10" dirty="0">
                <a:solidFill>
                  <a:srgbClr val="30302F"/>
                </a:solidFill>
                <a:highlight>
                  <a:srgbClr val="000000">
                    <a:alpha val="0"/>
                  </a:srgbClr>
                </a:highlight>
                <a:latin typeface="Arial" panose="020B0604020202020204" pitchFamily="34" charset="0"/>
                <a:cs typeface="Arial" panose="020B0604020202020204" pitchFamily="34" charset="0"/>
                <a:sym typeface="+mn-ea"/>
              </a:endParaRPr>
            </a:p>
            <a:p>
              <a:pPr marL="36195" indent="0" algn="l" fontAlgn="auto">
                <a:lnSpc>
                  <a:spcPct val="125000"/>
                </a:lnSpc>
                <a:spcBef>
                  <a:spcPts val="400"/>
                </a:spcBef>
                <a:buClrTx/>
                <a:buSzTx/>
                <a:buFontTx/>
                <a:buNone/>
                <a:tabLst>
                  <a:tab pos="107950" algn="l"/>
                  <a:tab pos="170180" algn="l"/>
                </a:tabLst>
              </a:pPr>
              <a:r>
                <a:rPr lang="en-US" sz="900" b="1" dirty="0">
                  <a:solidFill>
                    <a:srgbClr val="30302F"/>
                  </a:solidFill>
                  <a:highlight>
                    <a:srgbClr val="000000">
                      <a:alpha val="0"/>
                    </a:srgbClr>
                  </a:highligh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Security</a:t>
              </a:r>
              <a:endParaRPr sz="900" spc="-10" dirty="0">
                <a:solidFill>
                  <a:srgbClr val="30302F"/>
                </a:solidFill>
                <a:highlight>
                  <a:srgbClr val="000000">
                    <a:alpha val="0"/>
                  </a:srgbClr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44145" indent="-107950" algn="l" fontAlgn="auto">
                <a:lnSpc>
                  <a:spcPct val="125000"/>
                </a:lnSpc>
                <a:spcBef>
                  <a:spcPts val="400"/>
                </a:spcBef>
                <a:buClrTx/>
                <a:buSzTx/>
                <a:buFontTx/>
                <a:buChar char="•"/>
                <a:tabLst>
                  <a:tab pos="107950" algn="l"/>
                  <a:tab pos="170180" algn="l"/>
                </a:tabLst>
              </a:pPr>
              <a:r>
                <a:rPr lang="en-US" sz="900" spc="-10" dirty="0">
                  <a:solidFill>
                    <a:srgbClr val="30302F"/>
                  </a:solidFill>
                  <a:highlight>
                    <a:srgbClr val="000000">
                      <a:alpha val="0"/>
                    </a:srgbClr>
                  </a:highligh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Support power backup</a:t>
              </a:r>
              <a:endParaRPr sz="900" spc="-10" dirty="0">
                <a:solidFill>
                  <a:srgbClr val="30302F"/>
                </a:solidFill>
                <a:highlight>
                  <a:srgbClr val="000000">
                    <a:alpha val="0"/>
                  </a:srgbClr>
                </a:highlight>
                <a:latin typeface="Arial" panose="020B0604020202020204" pitchFamily="34" charset="0"/>
                <a:cs typeface="Arial" panose="020B0604020202020204" pitchFamily="34" charset="0"/>
                <a:sym typeface="+mn-ea"/>
              </a:endParaRPr>
            </a:p>
            <a:p>
              <a:pPr marL="144145" indent="-107950" algn="l" fontAlgn="auto">
                <a:lnSpc>
                  <a:spcPct val="125000"/>
                </a:lnSpc>
                <a:spcBef>
                  <a:spcPts val="400"/>
                </a:spcBef>
                <a:buClrTx/>
                <a:buSzTx/>
                <a:buFontTx/>
                <a:buChar char="•"/>
                <a:tabLst>
                  <a:tab pos="107950" algn="l"/>
                  <a:tab pos="170180" algn="l"/>
                </a:tabLst>
              </a:pPr>
              <a:r>
                <a:rPr lang="en-US" sz="900" spc="-10" dirty="0">
                  <a:solidFill>
                    <a:srgbClr val="30302F"/>
                  </a:solidFill>
                  <a:highlight>
                    <a:srgbClr val="000000">
                      <a:alpha val="0"/>
                    </a:srgbClr>
                  </a:highligh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Support CSM 1+1 redundancy</a:t>
              </a:r>
              <a:endParaRPr lang="en-US" sz="900" spc="-10" dirty="0">
                <a:solidFill>
                  <a:srgbClr val="30302F"/>
                </a:solidFill>
                <a:highlight>
                  <a:srgbClr val="000000">
                    <a:alpha val="0"/>
                  </a:srgbClr>
                </a:highlight>
                <a:latin typeface="Arial" panose="020B0604020202020204" pitchFamily="34" charset="0"/>
                <a:cs typeface="Arial" panose="020B0604020202020204" pitchFamily="34" charset="0"/>
                <a:sym typeface="+mn-ea"/>
              </a:endParaRPr>
            </a:p>
            <a:p>
              <a:pPr marL="144145" indent="-107950" algn="l" fontAlgn="auto">
                <a:lnSpc>
                  <a:spcPct val="125000"/>
                </a:lnSpc>
                <a:spcBef>
                  <a:spcPts val="400"/>
                </a:spcBef>
                <a:buClrTx/>
                <a:buSzTx/>
                <a:buFontTx/>
                <a:buChar char="•"/>
                <a:tabLst>
                  <a:tab pos="107950" algn="l"/>
                  <a:tab pos="170180" algn="l"/>
                </a:tabLst>
              </a:pPr>
              <a:r>
                <a:rPr lang="en-US" sz="900" spc="-10" dirty="0">
                  <a:solidFill>
                    <a:srgbClr val="30302F"/>
                  </a:solidFill>
                  <a:highlight>
                    <a:srgbClr val="000000">
                      <a:alpha val="0"/>
                    </a:srgbClr>
                  </a:highligh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Support Type B PON protection</a:t>
              </a:r>
              <a:endParaRPr lang="en-US" sz="900" spc="-10" dirty="0">
                <a:solidFill>
                  <a:srgbClr val="30302F"/>
                </a:solidFill>
                <a:highlight>
                  <a:srgbClr val="000000">
                    <a:alpha val="0"/>
                  </a:srgbClr>
                </a:highlight>
                <a:latin typeface="Arial" panose="020B0604020202020204" pitchFamily="34" charset="0"/>
                <a:cs typeface="Arial" panose="020B0604020202020204" pitchFamily="34" charset="0"/>
                <a:sym typeface="+mn-ea"/>
              </a:endParaRPr>
            </a:p>
            <a:p>
              <a:pPr marL="144145" indent="-107950" algn="l" fontAlgn="auto">
                <a:lnSpc>
                  <a:spcPct val="125000"/>
                </a:lnSpc>
                <a:spcBef>
                  <a:spcPts val="400"/>
                </a:spcBef>
                <a:buClrTx/>
                <a:buSzTx/>
                <a:buFontTx/>
                <a:buChar char="•"/>
                <a:tabLst>
                  <a:tab pos="107950" algn="l"/>
                  <a:tab pos="170180" algn="l"/>
                </a:tabLst>
              </a:pPr>
              <a:r>
                <a:rPr lang="en-US" sz="900" spc="-10" dirty="0">
                  <a:solidFill>
                    <a:srgbClr val="30302F"/>
                  </a:solidFill>
                  <a:highlight>
                    <a:srgbClr val="000000">
                      <a:alpha val="0"/>
                    </a:srgbClr>
                  </a:highligh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Support IEEE 802.1x, AAA, Radius and Tacas+</a:t>
              </a:r>
              <a:endParaRPr lang="zh-CN" sz="900" spc="-10" dirty="0">
                <a:solidFill>
                  <a:srgbClr val="30302F"/>
                </a:solidFill>
                <a:highlight>
                  <a:srgbClr val="000000">
                    <a:alpha val="0"/>
                  </a:srgbClr>
                </a:highlight>
                <a:latin typeface="Arial" panose="020B0604020202020204" pitchFamily="34" charset="0"/>
                <a:cs typeface="Arial" panose="020B0604020202020204" pitchFamily="34" charset="0"/>
                <a:sym typeface="+mn-ea"/>
              </a:endParaRPr>
            </a:p>
            <a:p>
              <a:pPr marL="36195" indent="0" algn="l" fontAlgn="auto">
                <a:lnSpc>
                  <a:spcPct val="125000"/>
                </a:lnSpc>
                <a:spcBef>
                  <a:spcPts val="400"/>
                </a:spcBef>
                <a:buClrTx/>
                <a:buSzTx/>
                <a:buFontTx/>
                <a:buNone/>
                <a:tabLst>
                  <a:tab pos="107950" algn="l"/>
                  <a:tab pos="170180" algn="l"/>
                </a:tabLst>
              </a:pPr>
              <a:endParaRPr lang="zh-CN" sz="900" spc="-10" dirty="0">
                <a:solidFill>
                  <a:srgbClr val="30302F"/>
                </a:solidFill>
                <a:highlight>
                  <a:srgbClr val="000000">
                    <a:alpha val="0"/>
                  </a:srgbClr>
                </a:highlight>
                <a:latin typeface="Arial" panose="020B0604020202020204" pitchFamily="34" charset="0"/>
                <a:cs typeface="Arial" panose="020B0604020202020204" pitchFamily="34" charset="0"/>
                <a:sym typeface="+mn-ea"/>
              </a:endParaRPr>
            </a:p>
          </p:txBody>
        </p:sp>
      </p:grpSp>
      <p:sp>
        <p:nvSpPr>
          <p:cNvPr id="11" name="object 21"/>
          <p:cNvSpPr txBox="1"/>
          <p:nvPr/>
        </p:nvSpPr>
        <p:spPr>
          <a:xfrm>
            <a:off x="654050" y="10375900"/>
            <a:ext cx="6487795" cy="142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dirty="0">
                <a:solidFill>
                  <a:srgbClr val="808285"/>
                </a:solidFill>
                <a:latin typeface="Arial" panose="020B0604020202020204"/>
                <a:cs typeface="Arial" panose="020B0604020202020204"/>
              </a:rPr>
              <a:t>Official Website</a:t>
            </a:r>
            <a:r>
              <a:rPr lang="en-US" sz="850" dirty="0">
                <a:solidFill>
                  <a:srgbClr val="808285"/>
                </a:solidFill>
                <a:latin typeface="Arial" panose="020B0604020202020204"/>
                <a:cs typeface="Arial" panose="020B0604020202020204"/>
              </a:rPr>
              <a:t>: </a:t>
            </a:r>
            <a:r>
              <a:rPr sz="850" dirty="0">
                <a:solidFill>
                  <a:srgbClr val="808285"/>
                </a:solidFill>
                <a:latin typeface="Arial" panose="020B0604020202020204"/>
                <a:cs typeface="Arial" panose="020B0604020202020204"/>
              </a:rPr>
              <a:t>https://www.vsolcn.com/</a:t>
            </a:r>
            <a:r>
              <a:rPr lang="en-US" sz="850" dirty="0">
                <a:solidFill>
                  <a:srgbClr val="808285"/>
                </a:solidFill>
                <a:latin typeface="Arial" panose="020B0604020202020204"/>
                <a:cs typeface="Arial" panose="020B0604020202020204"/>
              </a:rPr>
              <a:t>                                              E-mail: </a:t>
            </a:r>
            <a:r>
              <a:rPr lang="en-US" sz="85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  <a:sym typeface="+mn-ea"/>
              </a:rPr>
              <a:t>marketing@vsolcn.com  support@vsolcn.com</a:t>
            </a:r>
            <a:endParaRPr lang="en-US" sz="850" dirty="0">
              <a:solidFill>
                <a:srgbClr val="808285"/>
              </a:solidFill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UNIT_TABLE_BEAUTIFY" val="smartTable{149c35ff-dfe8-4fa3-98fa-3fc5332c40bd}"/>
  <p:tag name="TABLE_ENDDRAG_ORIGIN_RECT" val="519*227"/>
  <p:tag name="TABLE_ENDDRAG_RECT" val="37*88*519*227"/>
</p:tagLst>
</file>

<file path=ppt/tags/tag72.xml><?xml version="1.0" encoding="utf-8"?>
<p:tagLst xmlns:p="http://schemas.openxmlformats.org/presentationml/2006/main">
  <p:tag name="KSO_WM_UNIT_TABLE_BEAUTIFY" val="smartTable{2e4c5d05-5147-48c0-a4b4-eeaeb48f628d}"/>
  <p:tag name="TABLE_ENDDRAG_ORIGIN_RECT" val="487*81"/>
  <p:tag name="TABLE_ENDDRAG_RECT" val="51*725*487*81"/>
</p:tagLst>
</file>

<file path=ppt/tags/tag73.xml><?xml version="1.0" encoding="utf-8"?>
<p:tagLst xmlns:p="http://schemas.openxmlformats.org/presentationml/2006/main">
  <p:tag name="KSO_WPP_MARK_KEY" val="e691819c-db59-4fed-ab85-291e962095a2"/>
  <p:tag name="COMMONDATA" val="eyJoZGlkIjoiMjY4MTQwYTAzOTdlM2YxOTNhYTY4ZGY0ZDA5MGIwZTAifQ=="/>
  <p:tag name="commondata" val="eyJoZGlkIjoiYmQ3NjQxYmZmN2ZkODIxYWNiNTEzMzQyMTZmNzQ1MmM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828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808285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808285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7416</Words>
  <Application>WPS 演示</Application>
  <PresentationFormat>自定义</PresentationFormat>
  <Paragraphs>572</Paragraphs>
  <Slides>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17" baseType="lpstr">
      <vt:lpstr>Arial</vt:lpstr>
      <vt:lpstr>宋体</vt:lpstr>
      <vt:lpstr>Wingdings</vt:lpstr>
      <vt:lpstr>Arial</vt:lpstr>
      <vt:lpstr>Wingdings</vt:lpstr>
      <vt:lpstr>黑体</vt:lpstr>
      <vt:lpstr>微软雅黑</vt:lpstr>
      <vt:lpstr>Calibri</vt:lpstr>
      <vt:lpstr>Times New Roman</vt:lpstr>
      <vt:lpstr>Arial Unicode MS</vt:lpstr>
      <vt:lpstr>Office Theme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Genexis EG400</dc:title>
  <dc:creator>钱超</dc:creator>
  <cp:lastModifiedBy>郑友鹏</cp:lastModifiedBy>
  <cp:revision>38</cp:revision>
  <dcterms:created xsi:type="dcterms:W3CDTF">2025-05-27T03:44:00Z</dcterms:created>
  <dcterms:modified xsi:type="dcterms:W3CDTF">2025-08-07T05:16:20Z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Adobe InDesign 16.3 (Macintosh)</vt:lpwstr>
  </property>
  <property fmtid="{D5CDD505-2E9C-101B-9397-08002B2CF9AE}" pid="3" name="ICV">
    <vt:lpwstr>2CE7D22ABBE843229290E8CAE510B530_13</vt:lpwstr>
  </property>
  <property fmtid="{D5CDD505-2E9C-101B-9397-08002B2CF9AE}" pid="4" name="KSOProductBuildVer">
    <vt:lpwstr>2052-12.1.0.21915</vt:lpwstr>
  </property>
</Properties>
</file>