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55"/>
  </p:notesMasterIdLst>
  <p:sldIdLst>
    <p:sldId id="347" r:id="rId2"/>
    <p:sldId id="265" r:id="rId3"/>
    <p:sldId id="270" r:id="rId4"/>
    <p:sldId id="339" r:id="rId5"/>
    <p:sldId id="397" r:id="rId6"/>
    <p:sldId id="398" r:id="rId7"/>
    <p:sldId id="389" r:id="rId8"/>
    <p:sldId id="393" r:id="rId9"/>
    <p:sldId id="350" r:id="rId10"/>
    <p:sldId id="358" r:id="rId11"/>
    <p:sldId id="351" r:id="rId12"/>
    <p:sldId id="353" r:id="rId13"/>
    <p:sldId id="352" r:id="rId14"/>
    <p:sldId id="366" r:id="rId15"/>
    <p:sldId id="394" r:id="rId16"/>
    <p:sldId id="359" r:id="rId17"/>
    <p:sldId id="357" r:id="rId18"/>
    <p:sldId id="391" r:id="rId19"/>
    <p:sldId id="355" r:id="rId20"/>
    <p:sldId id="356" r:id="rId21"/>
    <p:sldId id="367" r:id="rId22"/>
    <p:sldId id="395" r:id="rId23"/>
    <p:sldId id="354" r:id="rId24"/>
    <p:sldId id="360" r:id="rId25"/>
    <p:sldId id="392" r:id="rId26"/>
    <p:sldId id="361" r:id="rId27"/>
    <p:sldId id="362" r:id="rId28"/>
    <p:sldId id="365" r:id="rId29"/>
    <p:sldId id="368" r:id="rId30"/>
    <p:sldId id="396" r:id="rId31"/>
    <p:sldId id="363" r:id="rId32"/>
    <p:sldId id="390" r:id="rId33"/>
    <p:sldId id="340" r:id="rId34"/>
    <p:sldId id="364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9" r:id="rId45"/>
    <p:sldId id="380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29" r:id="rId5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Titillium Web" panose="020B060402020202020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E2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0A3622-7A2B-435D-AE8C-8D4E49ADF04C}">
  <a:tblStyle styleId="{560A3622-7A2B-435D-AE8C-8D4E49ADF04C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6" autoAdjust="0"/>
    <p:restoredTop sz="89006" autoAdjust="0"/>
  </p:normalViewPr>
  <p:slideViewPr>
    <p:cSldViewPr snapToGrid="0">
      <p:cViewPr varScale="1">
        <p:scale>
          <a:sx n="91" d="100"/>
          <a:sy n="91" d="100"/>
        </p:scale>
        <p:origin x="63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2909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673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51678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61205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4965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98550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96470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68933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5701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64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3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83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/>
              <a:t>Multi Levels Authentication – refer to “OR” / “AND” working mode,  in AND mode all levels are require, this mean the if a user using card, FP, Face and code all 4 will be need to gain access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x-none" sz="1100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21435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SQL server Details: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Name from list or IP (localhost can be used)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For AxTraxNG Default DB use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IP – localhost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Instance - VERITRAX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SQL Authentication details – Must use SA</a:t>
            </a:r>
          </a:p>
        </p:txBody>
      </p:sp>
    </p:spTree>
    <p:extLst>
      <p:ext uri="{BB962C8B-B14F-4D97-AF65-F5344CB8AC3E}">
        <p14:creationId xmlns:p14="http://schemas.microsoft.com/office/powerpoint/2010/main" val="720604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Max Terminal – not more than 1000 per server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Max Client –not more than 50 per server </a:t>
            </a:r>
          </a:p>
        </p:txBody>
      </p:sp>
    </p:spTree>
    <p:extLst>
      <p:ext uri="{BB962C8B-B14F-4D97-AF65-F5344CB8AC3E}">
        <p14:creationId xmlns:p14="http://schemas.microsoft.com/office/powerpoint/2010/main" val="175446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Default Values cannot be modified after it been changed!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Card Reading setting recommended to use Wiegand 22bit and unified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Security level – for server authentication mode – only when need to use server DB for authentication – default mode is terminal DB.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Default Time and Attendance mode is “not use” to enable un mark the not use.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31505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User Information:</a:t>
            </a:r>
            <a:br>
              <a:rPr lang="en-US" dirty="0"/>
            </a:br>
            <a:r>
              <a:rPr lang="en-US" dirty="0"/>
              <a:t>this is the first user\ operator in the system and will be use for login the SW till more user with “Master” rights are set.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User ID – Should not be all “0”  and ID following the setting on prev. section is allowed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User Name – any Text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Privilege – user rights – for first user should be Master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Position – Text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Personal Registration Number – usually ID number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Description – Text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Authentication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Authentication Type  FP/ PW/ Card – for first user keep it to password and Numbers only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User password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9983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8"/>
          <p:cNvSpPr/>
          <p:nvPr userDrawn="1"/>
        </p:nvSpPr>
        <p:spPr>
          <a:xfrm>
            <a:off x="0" y="3887844"/>
            <a:ext cx="9144000" cy="1255656"/>
          </a:xfrm>
          <a:prstGeom prst="rect">
            <a:avLst/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54" y="4256320"/>
            <a:ext cx="3132720" cy="545013"/>
          </a:xfrm>
          <a:prstGeom prst="rect">
            <a:avLst/>
          </a:prstGeom>
        </p:spPr>
      </p:pic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87788"/>
            <a:ext cx="5721291" cy="641039"/>
          </a:xfrm>
          <a:prstGeom prst="rect">
            <a:avLst/>
          </a:prstGeom>
        </p:spPr>
        <p:txBody>
          <a:bodyPr/>
          <a:lstStyle>
            <a:lvl1pPr marL="0" indent="0" algn="l" rtl="0"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0" indent="0" algn="l" rtl="0">
              <a:spcBef>
                <a:spcPts val="0"/>
              </a:spcBef>
              <a:buFontTx/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rtl="0">
              <a:defRPr>
                <a:solidFill>
                  <a:schemeClr val="bg1"/>
                </a:solidFill>
              </a:defRPr>
            </a:lvl3pPr>
            <a:lvl4pPr algn="l" rtl="0">
              <a:defRPr>
                <a:solidFill>
                  <a:schemeClr val="bg1"/>
                </a:solidFill>
              </a:defRPr>
            </a:lvl4pPr>
            <a:lvl5pPr algn="l"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399" y="4535139"/>
            <a:ext cx="5728282" cy="508043"/>
          </a:xfrm>
          <a:prstGeom prst="rect">
            <a:avLst/>
          </a:prstGeom>
        </p:spPr>
        <p:txBody>
          <a:bodyPr/>
          <a:lstStyle>
            <a:lvl1pPr marL="0" indent="0" algn="l" rtl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 algn="l" rtl="0">
              <a:spcBef>
                <a:spcPts val="0"/>
              </a:spcBef>
              <a:buFontTx/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rtl="0">
              <a:defRPr>
                <a:solidFill>
                  <a:schemeClr val="bg1"/>
                </a:solidFill>
              </a:defRPr>
            </a:lvl3pPr>
            <a:lvl4pPr algn="l" rtl="0">
              <a:defRPr>
                <a:solidFill>
                  <a:schemeClr val="bg1"/>
                </a:solidFill>
              </a:defRPr>
            </a:lvl4pPr>
            <a:lvl5pPr algn="l"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63588" y="428625"/>
            <a:ext cx="7307262" cy="301942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baseline="0"/>
            </a:lvl1pPr>
          </a:lstStyle>
          <a:p>
            <a:r>
              <a:rPr lang="en-US" dirty="0"/>
              <a:t>Click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84226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divi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2593499"/>
          </a:xfrm>
          <a:prstGeom prst="rect">
            <a:avLst/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81738" y="1471449"/>
            <a:ext cx="7886700" cy="993775"/>
          </a:xfrm>
          <a:prstGeom prst="rect">
            <a:avLst/>
          </a:prstGeom>
        </p:spPr>
        <p:txBody>
          <a:bodyPr/>
          <a:lstStyle>
            <a:lvl1pPr algn="l" rtl="0">
              <a:defRPr sz="8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</a:t>
            </a:r>
            <a:endParaRPr lang="he-IL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472701" y="1343176"/>
            <a:ext cx="1375125" cy="1250323"/>
          </a:xfrm>
          <a:prstGeom prst="rect">
            <a:avLst/>
          </a:prstGeom>
        </p:spPr>
        <p:txBody>
          <a:bodyPr/>
          <a:lstStyle>
            <a:lvl1pPr marL="0" indent="0" algn="l" rtl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9" y="2309"/>
            <a:ext cx="424359" cy="490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08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2593499"/>
          </a:xfrm>
          <a:prstGeom prst="rect">
            <a:avLst/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099749" y="2829397"/>
            <a:ext cx="5900353" cy="599603"/>
          </a:xfrm>
          <a:prstGeom prst="rect">
            <a:avLst/>
          </a:prstGeom>
        </p:spPr>
        <p:txBody>
          <a:bodyPr/>
          <a:lstStyle>
            <a:lvl1pPr algn="l" rtl="0">
              <a:buNone/>
              <a:defRPr sz="3600" baseline="0">
                <a:latin typeface="+mn-lt"/>
              </a:defRPr>
            </a:lvl1pPr>
          </a:lstStyle>
          <a:p>
            <a:pPr lvl="0"/>
            <a:r>
              <a:rPr lang="en-US" dirty="0"/>
              <a:t>Company / Department name</a:t>
            </a:r>
          </a:p>
        </p:txBody>
      </p:sp>
      <p:sp>
        <p:nvSpPr>
          <p:cNvPr id="20" name="Shape 294"/>
          <p:cNvSpPr txBox="1">
            <a:spLocks/>
          </p:cNvSpPr>
          <p:nvPr userDrawn="1"/>
        </p:nvSpPr>
        <p:spPr>
          <a:xfrm>
            <a:off x="825068" y="1540344"/>
            <a:ext cx="4675187" cy="1160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" sz="8800" dirty="0">
                <a:solidFill>
                  <a:srgbClr val="FFFFFF"/>
                </a:solidFill>
                <a:latin typeface="+mj-lt"/>
              </a:rPr>
              <a:t>Thanks!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099749" y="4046635"/>
            <a:ext cx="3367220" cy="389030"/>
          </a:xfrm>
          <a:prstGeom prst="rect">
            <a:avLst/>
          </a:prstGeom>
        </p:spPr>
        <p:txBody>
          <a:bodyPr/>
          <a:lstStyle>
            <a:lvl1pPr algn="l" rtl="0"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en-US" dirty="0"/>
              <a:t>Presenter phone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99749" y="3557591"/>
            <a:ext cx="3367220" cy="389030"/>
          </a:xfrm>
          <a:prstGeom prst="rect">
            <a:avLst/>
          </a:prstGeom>
        </p:spPr>
        <p:txBody>
          <a:bodyPr/>
          <a:lstStyle>
            <a:lvl1pPr algn="l" rtl="0"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en-US" dirty="0"/>
              <a:t>Presenter email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9" y="2309"/>
            <a:ext cx="424359" cy="490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91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42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6200000">
            <a:off x="4541061" y="-4541063"/>
            <a:ext cx="61876" cy="9144003"/>
          </a:xfrm>
          <a:prstGeom prst="rect">
            <a:avLst/>
          </a:prstGeom>
          <a:solidFill>
            <a:srgbClr val="E4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9" y="371584"/>
            <a:ext cx="1902209" cy="35904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419" y="3811641"/>
            <a:ext cx="5289550" cy="791044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48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Rectangle 11"/>
          <p:cNvSpPr/>
          <p:nvPr userDrawn="1"/>
        </p:nvSpPr>
        <p:spPr>
          <a:xfrm rot="16200000">
            <a:off x="4653350" y="169239"/>
            <a:ext cx="45719" cy="8689638"/>
          </a:xfrm>
          <a:prstGeom prst="rect">
            <a:avLst/>
          </a:prstGeom>
          <a:solidFill>
            <a:srgbClr val="E4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37465" y="4181491"/>
            <a:ext cx="2006535" cy="30970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800" b="1" baseline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137465" y="4602685"/>
            <a:ext cx="2006535" cy="30970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400" b="0" baseline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09817" y="4613945"/>
            <a:ext cx="5289550" cy="527034"/>
          </a:xfrm>
          <a:prstGeom prst="rect">
            <a:avLst/>
          </a:prstGeom>
        </p:spPr>
        <p:txBody>
          <a:bodyPr anchor="b" anchorCtr="0"/>
          <a:lstStyle>
            <a:lvl1pPr marL="0" indent="0" algn="l" rtl="0">
              <a:buNone/>
              <a:defRPr sz="3600" b="1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769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 userDrawn="1"/>
        </p:nvSpPr>
        <p:spPr>
          <a:xfrm>
            <a:off x="0" y="0"/>
            <a:ext cx="4578000" cy="5143499"/>
          </a:xfrm>
          <a:prstGeom prst="rect">
            <a:avLst/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560" y="411163"/>
            <a:ext cx="3850547" cy="1677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FontTx/>
              <a:buNone/>
              <a:defRPr sz="6000" baseline="0">
                <a:solidFill>
                  <a:schemeClr val="bg1"/>
                </a:solidFill>
              </a:defRPr>
            </a:lvl1pPr>
            <a:lvl2pPr marL="457200" indent="0" algn="l" rtl="0">
              <a:buFontTx/>
              <a:buNone/>
              <a:defRPr/>
            </a:lvl2pPr>
            <a:lvl3pPr marL="914400" indent="0" algn="l" rtl="0">
              <a:buFontTx/>
              <a:buNone/>
              <a:defRPr/>
            </a:lvl3pPr>
            <a:lvl4pPr marL="1371600" indent="0" algn="l" rtl="0">
              <a:buFontTx/>
              <a:buNone/>
              <a:defRPr/>
            </a:lvl4pPr>
            <a:lvl5pPr marL="1828800" indent="0" algn="l" rtl="0">
              <a:buFontTx/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5775" y="2105637"/>
            <a:ext cx="3851275" cy="2558438"/>
          </a:xfrm>
          <a:prstGeom prst="rect">
            <a:avLst/>
          </a:prstGeom>
        </p:spPr>
        <p:txBody>
          <a:bodyPr/>
          <a:lstStyle>
            <a:lvl1pPr marL="228600" indent="-22860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457200" indent="-22860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algn="l" rtl="0">
              <a:defRPr>
                <a:solidFill>
                  <a:schemeClr val="bg1"/>
                </a:solidFill>
              </a:defRPr>
            </a:lvl3pPr>
            <a:lvl4pPr algn="l" rtl="0">
              <a:defRPr>
                <a:solidFill>
                  <a:schemeClr val="bg1"/>
                </a:solidFill>
              </a:defRPr>
            </a:lvl4pPr>
            <a:lvl5pPr algn="l"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8"/>
          <p:cNvSpPr/>
          <p:nvPr userDrawn="1"/>
        </p:nvSpPr>
        <p:spPr>
          <a:xfrm>
            <a:off x="0" y="-1"/>
            <a:ext cx="9144000" cy="1132514"/>
          </a:xfrm>
          <a:prstGeom prst="rect">
            <a:avLst/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6867" y="1140902"/>
            <a:ext cx="8657074" cy="3942826"/>
          </a:xfrm>
          <a:prstGeom prst="rect">
            <a:avLst/>
          </a:prstGeom>
        </p:spPr>
        <p:txBody>
          <a:bodyPr/>
          <a:lstStyle>
            <a:lvl1pPr marL="274320" indent="-274320" algn="l" rtl="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 marL="548640" indent="-274320"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"/>
              <a:defRPr>
                <a:solidFill>
                  <a:srgbClr val="000000"/>
                </a:solidFill>
              </a:defRPr>
            </a:lvl2pPr>
            <a:lvl3pPr marL="822960" indent="-27432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3pPr>
            <a:lvl4pPr algn="l" rtl="0">
              <a:defRPr>
                <a:solidFill>
                  <a:srgbClr val="E41E26"/>
                </a:solidFill>
              </a:defRPr>
            </a:lvl4pPr>
            <a:lvl5pPr algn="l" rtl="0">
              <a:defRPr>
                <a:solidFill>
                  <a:srgbClr val="E41E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1846" y="74134"/>
            <a:ext cx="8061309" cy="500965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ts val="3600"/>
              </a:lnSpc>
              <a:spcBef>
                <a:spcPts val="0"/>
              </a:spcBef>
              <a:buFontTx/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 algn="l" rtl="0">
              <a:buFontTx/>
              <a:buNone/>
              <a:defRPr sz="6000">
                <a:solidFill>
                  <a:schemeClr val="bg1"/>
                </a:solidFill>
              </a:defRPr>
            </a:lvl2pPr>
            <a:lvl3pPr marL="914400" indent="0" algn="l" rtl="0">
              <a:buFontTx/>
              <a:buNone/>
              <a:defRPr sz="6000">
                <a:solidFill>
                  <a:schemeClr val="bg1"/>
                </a:solidFill>
              </a:defRPr>
            </a:lvl3pPr>
            <a:lvl4pPr marL="1371600" indent="0" algn="l" rtl="0">
              <a:buFontTx/>
              <a:buNone/>
              <a:defRPr sz="6000">
                <a:solidFill>
                  <a:schemeClr val="bg1"/>
                </a:solidFill>
              </a:defRPr>
            </a:lvl4pPr>
            <a:lvl5pPr marL="1828800" indent="0" algn="l" rtl="0">
              <a:buFontTx/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01845" y="600266"/>
            <a:ext cx="8069699" cy="469784"/>
          </a:xfrm>
          <a:prstGeom prst="rect">
            <a:avLst/>
          </a:prstGeom>
        </p:spPr>
        <p:txBody>
          <a:bodyPr/>
          <a:lstStyle>
            <a:lvl1pPr marL="0" indent="0" algn="l" rtl="0">
              <a:buFontTx/>
              <a:buNone/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9" y="2309"/>
            <a:ext cx="424359" cy="490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3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ip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8"/>
          <p:cNvSpPr/>
          <p:nvPr userDrawn="1"/>
        </p:nvSpPr>
        <p:spPr>
          <a:xfrm>
            <a:off x="0" y="3887844"/>
            <a:ext cx="9144000" cy="1255656"/>
          </a:xfrm>
          <a:prstGeom prst="rect">
            <a:avLst/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087813"/>
            <a:ext cx="6591300" cy="973137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ts val="3600"/>
              </a:lnSpc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457200" indent="0" algn="l" rtl="0">
              <a:buFontTx/>
              <a:buNone/>
              <a:defRPr sz="6000">
                <a:solidFill>
                  <a:schemeClr val="bg1"/>
                </a:solidFill>
              </a:defRPr>
            </a:lvl2pPr>
            <a:lvl3pPr marL="914400" indent="0" algn="l" rtl="0">
              <a:buFontTx/>
              <a:buNone/>
              <a:defRPr sz="6000">
                <a:solidFill>
                  <a:schemeClr val="bg1"/>
                </a:solidFill>
              </a:defRPr>
            </a:lvl3pPr>
            <a:lvl4pPr marL="1371600" indent="0" algn="l" rtl="0">
              <a:buFontTx/>
              <a:buNone/>
              <a:defRPr sz="6000">
                <a:solidFill>
                  <a:schemeClr val="bg1"/>
                </a:solidFill>
              </a:defRPr>
            </a:lvl4pPr>
            <a:lvl5pPr marL="1828800" indent="0" algn="l" rtl="0">
              <a:buFontTx/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9" y="2309"/>
            <a:ext cx="424359" cy="490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59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roduct page third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 userDrawn="1"/>
        </p:nvSpPr>
        <p:spPr>
          <a:xfrm>
            <a:off x="0" y="0"/>
            <a:ext cx="3120081" cy="5143499"/>
          </a:xfrm>
          <a:prstGeom prst="rect">
            <a:avLst/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1" y="885560"/>
            <a:ext cx="3120081" cy="4257939"/>
          </a:xfrm>
          <a:prstGeom prst="rect">
            <a:avLst/>
          </a:prstGeom>
        </p:spPr>
        <p:txBody>
          <a:bodyPr/>
          <a:lstStyle>
            <a:lvl1pPr marL="274320" indent="-274320" algn="l" rtl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 marL="548640" indent="-274320" algn="l" rtl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"/>
              <a:defRPr sz="1800">
                <a:solidFill>
                  <a:schemeClr val="bg1"/>
                </a:solidFill>
              </a:defRPr>
            </a:lvl2pPr>
            <a:lvl3pPr marL="822960" indent="-274320" algn="l" rtl="0">
              <a:buFont typeface="Arial" panose="020B0604020202020204" pitchFamily="34" charset="0"/>
              <a:buChar char="•"/>
              <a:defRPr>
                <a:solidFill>
                  <a:srgbClr val="E41E26"/>
                </a:solidFill>
              </a:defRPr>
            </a:lvl3pPr>
            <a:lvl4pPr algn="l" rtl="0">
              <a:defRPr>
                <a:solidFill>
                  <a:srgbClr val="E41E26"/>
                </a:solidFill>
              </a:defRPr>
            </a:lvl4pPr>
            <a:lvl5pPr algn="l" rtl="0">
              <a:defRPr>
                <a:solidFill>
                  <a:srgbClr val="E41E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0" y="415709"/>
            <a:ext cx="3119571" cy="465136"/>
          </a:xfrm>
          <a:prstGeom prst="rect">
            <a:avLst/>
          </a:prstGeom>
        </p:spPr>
        <p:txBody>
          <a:bodyPr/>
          <a:lstStyle>
            <a:lvl1pPr marL="0" indent="0" algn="l" rtl="0">
              <a:buFontTx/>
              <a:buNone/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9" y="2309"/>
            <a:ext cx="424359" cy="490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95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roduct page half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4578000" cy="5143499"/>
          </a:xfrm>
          <a:prstGeom prst="rect">
            <a:avLst/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0" y="415709"/>
            <a:ext cx="4577490" cy="507080"/>
          </a:xfrm>
          <a:prstGeom prst="rect">
            <a:avLst/>
          </a:prstGeom>
        </p:spPr>
        <p:txBody>
          <a:bodyPr/>
          <a:lstStyle>
            <a:lvl1pPr marL="0" indent="0" algn="l" rtl="0">
              <a:buFontTx/>
              <a:buNone/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1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1" y="935894"/>
            <a:ext cx="4578001" cy="4207605"/>
          </a:xfrm>
          <a:prstGeom prst="rect">
            <a:avLst/>
          </a:prstGeom>
        </p:spPr>
        <p:txBody>
          <a:bodyPr/>
          <a:lstStyle>
            <a:lvl1pPr marL="274320" indent="-274320" algn="l" rtl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 marL="548640" indent="-274320" algn="l" rtl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"/>
              <a:defRPr sz="1800">
                <a:solidFill>
                  <a:schemeClr val="bg1"/>
                </a:solidFill>
              </a:defRPr>
            </a:lvl2pPr>
            <a:lvl3pPr marL="822960" indent="-274320" algn="l" rtl="0">
              <a:buFont typeface="Arial" panose="020B0604020202020204" pitchFamily="34" charset="0"/>
              <a:buChar char="•"/>
              <a:defRPr>
                <a:solidFill>
                  <a:srgbClr val="E41E26"/>
                </a:solidFill>
              </a:defRPr>
            </a:lvl3pPr>
            <a:lvl4pPr algn="l" rtl="0">
              <a:defRPr>
                <a:solidFill>
                  <a:srgbClr val="E41E26"/>
                </a:solidFill>
              </a:defRPr>
            </a:lvl4pPr>
            <a:lvl5pPr algn="l" rtl="0">
              <a:defRPr>
                <a:solidFill>
                  <a:srgbClr val="E41E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9" y="2309"/>
            <a:ext cx="424359" cy="490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142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roduct page third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 userDrawn="1"/>
        </p:nvSpPr>
        <p:spPr>
          <a:xfrm>
            <a:off x="0" y="0"/>
            <a:ext cx="3120081" cy="5143499"/>
          </a:xfrm>
          <a:prstGeom prst="rect">
            <a:avLst/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1" y="885560"/>
            <a:ext cx="3120081" cy="1815695"/>
          </a:xfrm>
          <a:prstGeom prst="rect">
            <a:avLst/>
          </a:prstGeom>
        </p:spPr>
        <p:txBody>
          <a:bodyPr/>
          <a:lstStyle>
            <a:lvl1pPr marL="274320" indent="-274320" algn="l" rtl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 marL="548640" indent="-274320" algn="l" rtl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"/>
              <a:defRPr sz="1800">
                <a:solidFill>
                  <a:schemeClr val="bg1"/>
                </a:solidFill>
              </a:defRPr>
            </a:lvl2pPr>
            <a:lvl3pPr marL="822960" indent="-274320" algn="l" rtl="0">
              <a:buFont typeface="Arial" panose="020B0604020202020204" pitchFamily="34" charset="0"/>
              <a:buChar char="•"/>
              <a:defRPr>
                <a:solidFill>
                  <a:srgbClr val="E41E26"/>
                </a:solidFill>
              </a:defRPr>
            </a:lvl3pPr>
            <a:lvl4pPr algn="l" rtl="0">
              <a:defRPr>
                <a:solidFill>
                  <a:srgbClr val="E41E26"/>
                </a:solidFill>
              </a:defRPr>
            </a:lvl4pPr>
            <a:lvl5pPr algn="l" rtl="0">
              <a:defRPr>
                <a:solidFill>
                  <a:srgbClr val="E41E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0" y="415709"/>
            <a:ext cx="3119571" cy="465136"/>
          </a:xfrm>
          <a:prstGeom prst="rect">
            <a:avLst/>
          </a:prstGeom>
        </p:spPr>
        <p:txBody>
          <a:bodyPr/>
          <a:lstStyle>
            <a:lvl1pPr marL="0" indent="0" algn="l" rtl="0">
              <a:buFontTx/>
              <a:buNone/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0" y="2697584"/>
            <a:ext cx="3119571" cy="465136"/>
          </a:xfrm>
          <a:prstGeom prst="rect">
            <a:avLst/>
          </a:prstGeom>
        </p:spPr>
        <p:txBody>
          <a:bodyPr/>
          <a:lstStyle>
            <a:lvl1pPr marL="0" indent="0" algn="l" rtl="0">
              <a:buFontTx/>
              <a:buNone/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2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-1" y="3160023"/>
            <a:ext cx="3120081" cy="1983476"/>
          </a:xfrm>
          <a:prstGeom prst="rect">
            <a:avLst/>
          </a:prstGeom>
        </p:spPr>
        <p:txBody>
          <a:bodyPr/>
          <a:lstStyle>
            <a:lvl1pPr marL="274320" indent="-274320" algn="l" rtl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 marL="548640" indent="-274320" algn="l" rtl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"/>
              <a:defRPr sz="1800">
                <a:solidFill>
                  <a:schemeClr val="bg1"/>
                </a:solidFill>
              </a:defRPr>
            </a:lvl2pPr>
            <a:lvl3pPr marL="822960" indent="-274320" algn="l" rtl="0">
              <a:buFont typeface="Arial" panose="020B0604020202020204" pitchFamily="34" charset="0"/>
              <a:buChar char="•"/>
              <a:defRPr>
                <a:solidFill>
                  <a:srgbClr val="E41E26"/>
                </a:solidFill>
              </a:defRPr>
            </a:lvl3pPr>
            <a:lvl4pPr algn="l" rtl="0">
              <a:defRPr>
                <a:solidFill>
                  <a:srgbClr val="E41E26"/>
                </a:solidFill>
              </a:defRPr>
            </a:lvl4pPr>
            <a:lvl5pPr algn="l" rtl="0">
              <a:defRPr>
                <a:solidFill>
                  <a:srgbClr val="E41E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9" y="2309"/>
            <a:ext cx="424359" cy="490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50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roduct page half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"/>
          <p:cNvSpPr/>
          <p:nvPr userDrawn="1"/>
        </p:nvSpPr>
        <p:spPr>
          <a:xfrm>
            <a:off x="0" y="0"/>
            <a:ext cx="4578000" cy="5143499"/>
          </a:xfrm>
          <a:prstGeom prst="rect">
            <a:avLst/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1" y="885560"/>
            <a:ext cx="4578001" cy="1815695"/>
          </a:xfrm>
          <a:prstGeom prst="rect">
            <a:avLst/>
          </a:prstGeom>
        </p:spPr>
        <p:txBody>
          <a:bodyPr/>
          <a:lstStyle>
            <a:lvl1pPr marL="274320" indent="-274320" algn="l" rtl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 marL="548640" indent="-274320" algn="l" rtl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"/>
              <a:defRPr sz="1800">
                <a:solidFill>
                  <a:schemeClr val="bg1"/>
                </a:solidFill>
              </a:defRPr>
            </a:lvl2pPr>
            <a:lvl3pPr marL="822960" indent="-274320" algn="l" rtl="0">
              <a:buFont typeface="Arial" panose="020B0604020202020204" pitchFamily="34" charset="0"/>
              <a:buChar char="•"/>
              <a:defRPr>
                <a:solidFill>
                  <a:srgbClr val="E41E26"/>
                </a:solidFill>
              </a:defRPr>
            </a:lvl3pPr>
            <a:lvl4pPr algn="l" rtl="0">
              <a:defRPr>
                <a:solidFill>
                  <a:srgbClr val="E41E26"/>
                </a:solidFill>
              </a:defRPr>
            </a:lvl4pPr>
            <a:lvl5pPr algn="l" rtl="0">
              <a:defRPr>
                <a:solidFill>
                  <a:srgbClr val="E41E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0" y="415709"/>
            <a:ext cx="4577490" cy="465136"/>
          </a:xfrm>
          <a:prstGeom prst="rect">
            <a:avLst/>
          </a:prstGeom>
        </p:spPr>
        <p:txBody>
          <a:bodyPr/>
          <a:lstStyle>
            <a:lvl1pPr marL="0" indent="0" algn="l" rtl="0">
              <a:buFontTx/>
              <a:buNone/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0" y="2697584"/>
            <a:ext cx="4577490" cy="465136"/>
          </a:xfrm>
          <a:prstGeom prst="rect">
            <a:avLst/>
          </a:prstGeom>
        </p:spPr>
        <p:txBody>
          <a:bodyPr/>
          <a:lstStyle>
            <a:lvl1pPr marL="0" indent="0" algn="l" rtl="0">
              <a:buFontTx/>
              <a:buNone/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2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-1" y="3160023"/>
            <a:ext cx="4578001" cy="1983476"/>
          </a:xfrm>
          <a:prstGeom prst="rect">
            <a:avLst/>
          </a:prstGeom>
        </p:spPr>
        <p:txBody>
          <a:bodyPr/>
          <a:lstStyle>
            <a:lvl1pPr marL="274320" indent="-274320" algn="l" rtl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 marL="548640" indent="-274320" algn="l" rtl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"/>
              <a:defRPr sz="1800">
                <a:solidFill>
                  <a:schemeClr val="bg1"/>
                </a:solidFill>
              </a:defRPr>
            </a:lvl2pPr>
            <a:lvl3pPr marL="822960" indent="-274320" algn="l" rtl="0">
              <a:buFont typeface="Arial" panose="020B0604020202020204" pitchFamily="34" charset="0"/>
              <a:buChar char="•"/>
              <a:defRPr>
                <a:solidFill>
                  <a:srgbClr val="E41E26"/>
                </a:solidFill>
              </a:defRPr>
            </a:lvl3pPr>
            <a:lvl4pPr algn="l" rtl="0">
              <a:defRPr>
                <a:solidFill>
                  <a:srgbClr val="E41E26"/>
                </a:solidFill>
              </a:defRPr>
            </a:lvl4pPr>
            <a:lvl5pPr algn="l" rtl="0">
              <a:defRPr>
                <a:solidFill>
                  <a:srgbClr val="E41E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39" y="2309"/>
            <a:ext cx="424359" cy="490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29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9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4" r:id="rId2"/>
    <p:sldLayoutId id="2147483656" r:id="rId3"/>
    <p:sldLayoutId id="2147483678" r:id="rId4"/>
    <p:sldLayoutId id="2147483679" r:id="rId5"/>
    <p:sldLayoutId id="2147483681" r:id="rId6"/>
    <p:sldLayoutId id="2147483682" r:id="rId7"/>
    <p:sldLayoutId id="2147483675" r:id="rId8"/>
    <p:sldLayoutId id="2147483683" r:id="rId9"/>
    <p:sldLayoutId id="2147483685" r:id="rId10"/>
    <p:sldLayoutId id="2147483669" r:id="rId11"/>
    <p:sldLayoutId id="2147483674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Biometric Solutions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of Presenter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Technical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58297877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4A7788A-F0B1-4D08-BB4E-D26806015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26" t="6638" r="41976" b="4390"/>
          <a:stretch/>
        </p:blipFill>
        <p:spPr>
          <a:xfrm>
            <a:off x="3584983" y="1337912"/>
            <a:ext cx="1469619" cy="359022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AY-B9120BT/9150BT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Terminal Description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922921-EEDE-4AF2-8782-2872E3AC618E}"/>
              </a:ext>
            </a:extLst>
          </p:cNvPr>
          <p:cNvSpPr/>
          <p:nvPr/>
        </p:nvSpPr>
        <p:spPr>
          <a:xfrm>
            <a:off x="1943549" y="1847966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LED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51D4DF-DEE6-46FB-9DF3-0714A6B07D08}"/>
              </a:ext>
            </a:extLst>
          </p:cNvPr>
          <p:cNvSpPr/>
          <p:nvPr/>
        </p:nvSpPr>
        <p:spPr>
          <a:xfrm>
            <a:off x="5232847" y="3396101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Fingerprint Sensor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FB378B-E802-4D23-B938-0F469AF9555A}"/>
              </a:ext>
            </a:extLst>
          </p:cNvPr>
          <p:cNvSpPr/>
          <p:nvPr/>
        </p:nvSpPr>
        <p:spPr>
          <a:xfrm>
            <a:off x="1943549" y="3944280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RF ID Reader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E12AE4-95AD-49A5-9FAA-23987FEEA3DC}"/>
              </a:ext>
            </a:extLst>
          </p:cNvPr>
          <p:cNvCxnSpPr/>
          <p:nvPr/>
        </p:nvCxnSpPr>
        <p:spPr>
          <a:xfrm flipH="1">
            <a:off x="4356547" y="3577018"/>
            <a:ext cx="8763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229C9A-CF71-4C43-AE54-12C32DBD5130}"/>
              </a:ext>
            </a:extLst>
          </p:cNvPr>
          <p:cNvCxnSpPr>
            <a:cxnSpLocks/>
          </p:cNvCxnSpPr>
          <p:nvPr/>
        </p:nvCxnSpPr>
        <p:spPr>
          <a:xfrm>
            <a:off x="3244850" y="2003483"/>
            <a:ext cx="8445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188AA7-C3DC-45A6-9F5C-63B67B6D109C}"/>
              </a:ext>
            </a:extLst>
          </p:cNvPr>
          <p:cNvCxnSpPr>
            <a:cxnSpLocks/>
          </p:cNvCxnSpPr>
          <p:nvPr/>
        </p:nvCxnSpPr>
        <p:spPr>
          <a:xfrm>
            <a:off x="3244850" y="4137897"/>
            <a:ext cx="8953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891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Power and Ethernet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AY-B9120BT/9150BT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Wiring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A2AA94-6A0B-40AB-9B40-9B3185A85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7" y="2051050"/>
            <a:ext cx="4873383" cy="26368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4283DE-CD85-4E16-AFCC-714FEA456480}"/>
              </a:ext>
            </a:extLst>
          </p:cNvPr>
          <p:cNvSpPr/>
          <p:nvPr/>
        </p:nvSpPr>
        <p:spPr>
          <a:xfrm>
            <a:off x="1790700" y="2012950"/>
            <a:ext cx="27813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B54D7E-2399-4EF9-9C1F-FBD63E4867A5}"/>
              </a:ext>
            </a:extLst>
          </p:cNvPr>
          <p:cNvSpPr/>
          <p:nvPr/>
        </p:nvSpPr>
        <p:spPr>
          <a:xfrm>
            <a:off x="5511800" y="3957052"/>
            <a:ext cx="1263650" cy="7249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Ethernet RJ-45</a:t>
            </a:r>
            <a:endParaRPr lang="x-non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ABF5BC-001D-41EF-B57E-2334610D3040}"/>
              </a:ext>
            </a:extLst>
          </p:cNvPr>
          <p:cNvSpPr/>
          <p:nvPr/>
        </p:nvSpPr>
        <p:spPr>
          <a:xfrm>
            <a:off x="5511800" y="3028798"/>
            <a:ext cx="1263650" cy="7249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Power Supply </a:t>
            </a:r>
            <a:endParaRPr lang="x-none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13A7CD-BB40-4415-BEBE-B10B12DDB07A}"/>
              </a:ext>
            </a:extLst>
          </p:cNvPr>
          <p:cNvCxnSpPr>
            <a:stCxn id="8" idx="1"/>
          </p:cNvCxnSpPr>
          <p:nvPr/>
        </p:nvCxnSpPr>
        <p:spPr>
          <a:xfrm flipH="1">
            <a:off x="4674200" y="3391249"/>
            <a:ext cx="837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3401244-B084-4ECA-ADCC-C4970BC3189E}"/>
              </a:ext>
            </a:extLst>
          </p:cNvPr>
          <p:cNvSpPr/>
          <p:nvPr/>
        </p:nvSpPr>
        <p:spPr>
          <a:xfrm>
            <a:off x="4379283" y="3705628"/>
            <a:ext cx="726863" cy="976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511EF0-326D-41C5-87F5-7FE683A862BD}"/>
              </a:ext>
            </a:extLst>
          </p:cNvPr>
          <p:cNvCxnSpPr>
            <a:cxnSpLocks/>
          </p:cNvCxnSpPr>
          <p:nvPr/>
        </p:nvCxnSpPr>
        <p:spPr>
          <a:xfrm flipH="1">
            <a:off x="4406600" y="4319503"/>
            <a:ext cx="1105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Wiegand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AY-B9120BT/9150BT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Wiring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283DE-CD85-4E16-AFCC-714FEA456480}"/>
              </a:ext>
            </a:extLst>
          </p:cNvPr>
          <p:cNvSpPr/>
          <p:nvPr/>
        </p:nvSpPr>
        <p:spPr>
          <a:xfrm>
            <a:off x="1790700" y="2012950"/>
            <a:ext cx="27813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5660A-8733-484E-8FCE-D8C6067B0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9" y="1633347"/>
            <a:ext cx="5450120" cy="29579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7BFBC1-E8A7-411D-8B45-84662B76D6BF}"/>
              </a:ext>
            </a:extLst>
          </p:cNvPr>
          <p:cNvSpPr/>
          <p:nvPr/>
        </p:nvSpPr>
        <p:spPr>
          <a:xfrm>
            <a:off x="6108700" y="3188515"/>
            <a:ext cx="1397000" cy="20873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</a:t>
            </a:r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B0F31E-BBAB-4B22-BD2E-95ED94F969F5}"/>
              </a:ext>
            </a:extLst>
          </p:cNvPr>
          <p:cNvSpPr/>
          <p:nvPr/>
        </p:nvSpPr>
        <p:spPr>
          <a:xfrm>
            <a:off x="6108700" y="3409543"/>
            <a:ext cx="1397000" cy="20873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D1</a:t>
            </a:r>
            <a:endParaRPr 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6B563C-A70E-4568-9B09-EA5E232F8D20}"/>
              </a:ext>
            </a:extLst>
          </p:cNvPr>
          <p:cNvSpPr/>
          <p:nvPr/>
        </p:nvSpPr>
        <p:spPr>
          <a:xfrm>
            <a:off x="6108700" y="3907695"/>
            <a:ext cx="1397000" cy="208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GND</a:t>
            </a:r>
            <a:endParaRPr lang="x-none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746325-4A60-4DA3-8FD4-1E058E791E1C}"/>
              </a:ext>
            </a:extLst>
          </p:cNvPr>
          <p:cNvCxnSpPr>
            <a:stCxn id="7" idx="1"/>
          </p:cNvCxnSpPr>
          <p:nvPr/>
        </p:nvCxnSpPr>
        <p:spPr>
          <a:xfrm flipH="1">
            <a:off x="5073650" y="3292883"/>
            <a:ext cx="103505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FA9305-0FE4-43A4-A272-4BA0DCE5A3D8}"/>
              </a:ext>
            </a:extLst>
          </p:cNvPr>
          <p:cNvCxnSpPr>
            <a:cxnSpLocks/>
          </p:cNvCxnSpPr>
          <p:nvPr/>
        </p:nvCxnSpPr>
        <p:spPr>
          <a:xfrm flipH="1" flipV="1">
            <a:off x="5073650" y="3513910"/>
            <a:ext cx="1035050" cy="2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CE2A47-277D-4E5D-AEDD-B5F0A0E77B59}"/>
              </a:ext>
            </a:extLst>
          </p:cNvPr>
          <p:cNvCxnSpPr>
            <a:cxnSpLocks/>
          </p:cNvCxnSpPr>
          <p:nvPr/>
        </p:nvCxnSpPr>
        <p:spPr>
          <a:xfrm flipH="1">
            <a:off x="4000500" y="4012065"/>
            <a:ext cx="2108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8A40753-BD8D-47C4-9325-E468C5DE1BB4}"/>
              </a:ext>
            </a:extLst>
          </p:cNvPr>
          <p:cNvSpPr/>
          <p:nvPr/>
        </p:nvSpPr>
        <p:spPr>
          <a:xfrm>
            <a:off x="6108700" y="1684863"/>
            <a:ext cx="1397000" cy="208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Controller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6623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Power off the AY-B91x0BT</a:t>
            </a:r>
          </a:p>
          <a:p>
            <a:r>
              <a:rPr lang="en-US" dirty="0"/>
              <a:t>Connect the yellow wire (WO 1) to pink wire (WI 1)</a:t>
            </a:r>
          </a:p>
          <a:p>
            <a:r>
              <a:rPr lang="en-US" dirty="0"/>
              <a:t>Connect the orange wire (WO 0) to brown wire (WI 0)</a:t>
            </a:r>
          </a:p>
          <a:p>
            <a:r>
              <a:rPr lang="en-US" dirty="0"/>
              <a:t>Power on the AY-B91x0BT</a:t>
            </a:r>
          </a:p>
          <a:p>
            <a:r>
              <a:rPr lang="en-US" dirty="0"/>
              <a:t>The device is set to factory default now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AY-B9120BT/9150BT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Set to Factory Default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3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Lock Connection – while using as Standalone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AY-B9120BT/9150BT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Wiring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912CBE4-7902-44EC-A6A3-5E3ED623E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3" y="1630362"/>
            <a:ext cx="5792788" cy="31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9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AY-B9250BT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88CBE-9A8D-4E08-A5C7-B20B2E9C9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285" y="1061519"/>
            <a:ext cx="709431" cy="215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0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Support 13.56 MHz (MIFARE Classic) </a:t>
            </a:r>
          </a:p>
          <a:p>
            <a:r>
              <a:rPr lang="en-US"/>
              <a:t>On terminal display </a:t>
            </a:r>
          </a:p>
          <a:p>
            <a:pPr lvl="1"/>
            <a:r>
              <a:rPr lang="en-US"/>
              <a:t>User ID</a:t>
            </a:r>
          </a:p>
          <a:p>
            <a:pPr lvl="1"/>
            <a:r>
              <a:rPr lang="en-US"/>
              <a:t>Time </a:t>
            </a:r>
          </a:p>
          <a:p>
            <a:pPr lvl="1"/>
            <a:r>
              <a:rPr lang="en-US"/>
              <a:t>Function keys </a:t>
            </a:r>
          </a:p>
          <a:p>
            <a:r>
              <a:rPr lang="en-US"/>
              <a:t>4 buttons for configuration </a:t>
            </a:r>
          </a:p>
          <a:p>
            <a:r>
              <a:rPr lang="en-US"/>
              <a:t>Recommended cable – 22AWG </a:t>
            </a:r>
          </a:p>
          <a:p>
            <a:r>
              <a:rPr lang="en-US"/>
              <a:t>Built-in camera for access event snap shots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AY-B9250BT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4925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AY-B9250BT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Terminal Description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283DE-CD85-4E16-AFCC-714FEA456480}"/>
              </a:ext>
            </a:extLst>
          </p:cNvPr>
          <p:cNvSpPr/>
          <p:nvPr/>
        </p:nvSpPr>
        <p:spPr>
          <a:xfrm>
            <a:off x="1790700" y="2012950"/>
            <a:ext cx="27813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F40081-2AD6-41EB-9B8B-77323111C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679" y="1250950"/>
            <a:ext cx="1189641" cy="36216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993E00-F6E3-4CD9-8AD0-7AB3F9E955CA}"/>
              </a:ext>
            </a:extLst>
          </p:cNvPr>
          <p:cNvSpPr/>
          <p:nvPr/>
        </p:nvSpPr>
        <p:spPr>
          <a:xfrm>
            <a:off x="5220149" y="2146416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LCD Display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F2173-AA4A-44FE-AED1-66BFB714D17F}"/>
              </a:ext>
            </a:extLst>
          </p:cNvPr>
          <p:cNvSpPr/>
          <p:nvPr/>
        </p:nvSpPr>
        <p:spPr>
          <a:xfrm>
            <a:off x="5220147" y="1651116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Camera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2314E-6873-4EFD-AE9F-054CE036153D}"/>
              </a:ext>
            </a:extLst>
          </p:cNvPr>
          <p:cNvSpPr/>
          <p:nvPr/>
        </p:nvSpPr>
        <p:spPr>
          <a:xfrm>
            <a:off x="1943549" y="2694742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Function Buttons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922921-EEDE-4AF2-8782-2872E3AC618E}"/>
              </a:ext>
            </a:extLst>
          </p:cNvPr>
          <p:cNvSpPr/>
          <p:nvPr/>
        </p:nvSpPr>
        <p:spPr>
          <a:xfrm>
            <a:off x="1943549" y="1651116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LED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51D4DF-DEE6-46FB-9DF3-0714A6B07D08}"/>
              </a:ext>
            </a:extLst>
          </p:cNvPr>
          <p:cNvSpPr/>
          <p:nvPr/>
        </p:nvSpPr>
        <p:spPr>
          <a:xfrm>
            <a:off x="5220147" y="3281801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Fingerprint Sensor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FB378B-E802-4D23-B938-0F469AF9555A}"/>
              </a:ext>
            </a:extLst>
          </p:cNvPr>
          <p:cNvSpPr/>
          <p:nvPr/>
        </p:nvSpPr>
        <p:spPr>
          <a:xfrm>
            <a:off x="1943549" y="3969680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RF ID Reader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CF633C-069C-4BDB-9220-E057102961FF}"/>
              </a:ext>
            </a:extLst>
          </p:cNvPr>
          <p:cNvCxnSpPr>
            <a:cxnSpLocks/>
          </p:cNvCxnSpPr>
          <p:nvPr/>
        </p:nvCxnSpPr>
        <p:spPr>
          <a:xfrm flipH="1">
            <a:off x="4521200" y="1806633"/>
            <a:ext cx="6989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2E7BFB-2B33-451B-8488-4786EC16DBC1}"/>
              </a:ext>
            </a:extLst>
          </p:cNvPr>
          <p:cNvCxnSpPr/>
          <p:nvPr/>
        </p:nvCxnSpPr>
        <p:spPr>
          <a:xfrm flipH="1">
            <a:off x="4343847" y="2292350"/>
            <a:ext cx="8763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E12AE4-95AD-49A5-9FAA-23987FEEA3DC}"/>
              </a:ext>
            </a:extLst>
          </p:cNvPr>
          <p:cNvCxnSpPr/>
          <p:nvPr/>
        </p:nvCxnSpPr>
        <p:spPr>
          <a:xfrm flipH="1">
            <a:off x="4343847" y="3462718"/>
            <a:ext cx="8763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229C9A-CF71-4C43-AE54-12C32DBD5130}"/>
              </a:ext>
            </a:extLst>
          </p:cNvPr>
          <p:cNvCxnSpPr>
            <a:cxnSpLocks/>
          </p:cNvCxnSpPr>
          <p:nvPr/>
        </p:nvCxnSpPr>
        <p:spPr>
          <a:xfrm>
            <a:off x="3244850" y="1806633"/>
            <a:ext cx="8445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5FA075-CA34-4980-8D2B-443939BA4E40}"/>
              </a:ext>
            </a:extLst>
          </p:cNvPr>
          <p:cNvCxnSpPr>
            <a:cxnSpLocks/>
          </p:cNvCxnSpPr>
          <p:nvPr/>
        </p:nvCxnSpPr>
        <p:spPr>
          <a:xfrm>
            <a:off x="3244850" y="2875659"/>
            <a:ext cx="787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188AA7-C3DC-45A6-9F5C-63B67B6D109C}"/>
              </a:ext>
            </a:extLst>
          </p:cNvPr>
          <p:cNvCxnSpPr>
            <a:cxnSpLocks/>
          </p:cNvCxnSpPr>
          <p:nvPr/>
        </p:nvCxnSpPr>
        <p:spPr>
          <a:xfrm>
            <a:off x="3244850" y="4163297"/>
            <a:ext cx="8953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842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993CAE-5E5F-4044-80C2-E965F2D19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908" y="2328198"/>
            <a:ext cx="1228571" cy="153333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AY-B9250BT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Terminal Screen Description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922921-EEDE-4AF2-8782-2872E3AC618E}"/>
              </a:ext>
            </a:extLst>
          </p:cNvPr>
          <p:cNvSpPr/>
          <p:nvPr/>
        </p:nvSpPr>
        <p:spPr>
          <a:xfrm>
            <a:off x="2047289" y="2342147"/>
            <a:ext cx="1301301" cy="244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Network Status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2E7BFB-2B33-451B-8488-4786EC16DBC1}"/>
              </a:ext>
            </a:extLst>
          </p:cNvPr>
          <p:cNvCxnSpPr/>
          <p:nvPr/>
        </p:nvCxnSpPr>
        <p:spPr>
          <a:xfrm flipH="1">
            <a:off x="4595765" y="3217007"/>
            <a:ext cx="8763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229C9A-CF71-4C43-AE54-12C32DBD5130}"/>
              </a:ext>
            </a:extLst>
          </p:cNvPr>
          <p:cNvCxnSpPr>
            <a:cxnSpLocks/>
          </p:cNvCxnSpPr>
          <p:nvPr/>
        </p:nvCxnSpPr>
        <p:spPr>
          <a:xfrm>
            <a:off x="3348593" y="2472940"/>
            <a:ext cx="54821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5EF258D-6A60-41FD-80E1-6567036B1217}"/>
              </a:ext>
            </a:extLst>
          </p:cNvPr>
          <p:cNvSpPr/>
          <p:nvPr/>
        </p:nvSpPr>
        <p:spPr>
          <a:xfrm>
            <a:off x="2047288" y="2603734"/>
            <a:ext cx="1301301" cy="244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Door Status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28C04B-B867-445A-8E36-145FB7F8BF04}"/>
              </a:ext>
            </a:extLst>
          </p:cNvPr>
          <p:cNvCxnSpPr>
            <a:cxnSpLocks/>
          </p:cNvCxnSpPr>
          <p:nvPr/>
        </p:nvCxnSpPr>
        <p:spPr>
          <a:xfrm>
            <a:off x="3348589" y="2723162"/>
            <a:ext cx="54821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D881B96-6BD0-400E-A831-830F616B1BDD}"/>
              </a:ext>
            </a:extLst>
          </p:cNvPr>
          <p:cNvSpPr/>
          <p:nvPr/>
        </p:nvSpPr>
        <p:spPr>
          <a:xfrm>
            <a:off x="5465715" y="3094865"/>
            <a:ext cx="1301301" cy="244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Function Key 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80FE5C-F710-4CDE-BD80-191B7CE16F22}"/>
              </a:ext>
            </a:extLst>
          </p:cNvPr>
          <p:cNvSpPr/>
          <p:nvPr/>
        </p:nvSpPr>
        <p:spPr>
          <a:xfrm>
            <a:off x="2047288" y="2836652"/>
            <a:ext cx="1301301" cy="244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Fire Alarm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2D089E-A215-4C38-ABE3-2C355500D020}"/>
              </a:ext>
            </a:extLst>
          </p:cNvPr>
          <p:cNvCxnSpPr>
            <a:cxnSpLocks/>
          </p:cNvCxnSpPr>
          <p:nvPr/>
        </p:nvCxnSpPr>
        <p:spPr>
          <a:xfrm>
            <a:off x="3348589" y="2956080"/>
            <a:ext cx="54821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7A2D020-F4EC-4262-BDBB-79A0C1703DF5}"/>
              </a:ext>
            </a:extLst>
          </p:cNvPr>
          <p:cNvCxnSpPr/>
          <p:nvPr/>
        </p:nvCxnSpPr>
        <p:spPr>
          <a:xfrm flipH="1">
            <a:off x="4602115" y="3640513"/>
            <a:ext cx="8763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DD866AE0-78FC-4265-8F63-13A270444773}"/>
              </a:ext>
            </a:extLst>
          </p:cNvPr>
          <p:cNvSpPr/>
          <p:nvPr/>
        </p:nvSpPr>
        <p:spPr>
          <a:xfrm>
            <a:off x="5472065" y="3518371"/>
            <a:ext cx="1301301" cy="244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 / Date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030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Power and Ethernet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AY-B9250BT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Wiring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283DE-CD85-4E16-AFCC-714FEA456480}"/>
              </a:ext>
            </a:extLst>
          </p:cNvPr>
          <p:cNvSpPr/>
          <p:nvPr/>
        </p:nvSpPr>
        <p:spPr>
          <a:xfrm>
            <a:off x="1790700" y="2012950"/>
            <a:ext cx="27813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B54D7E-2399-4EF9-9C1F-FBD63E4867A5}"/>
              </a:ext>
            </a:extLst>
          </p:cNvPr>
          <p:cNvSpPr/>
          <p:nvPr/>
        </p:nvSpPr>
        <p:spPr>
          <a:xfrm>
            <a:off x="5842000" y="4033955"/>
            <a:ext cx="1263650" cy="3624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Ethernet RJ-45</a:t>
            </a:r>
            <a:endParaRPr lang="x-non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ABF5BC-001D-41EF-B57E-2334610D3040}"/>
              </a:ext>
            </a:extLst>
          </p:cNvPr>
          <p:cNvSpPr/>
          <p:nvPr/>
        </p:nvSpPr>
        <p:spPr>
          <a:xfrm>
            <a:off x="5842000" y="3549277"/>
            <a:ext cx="1263650" cy="3624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Power Supply </a:t>
            </a:r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722FA-4DAB-41B5-B471-D1D859F78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9" y="2227944"/>
            <a:ext cx="4933149" cy="216846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13A7CD-BB40-4415-BEBE-B10B12DDB07A}"/>
              </a:ext>
            </a:extLst>
          </p:cNvPr>
          <p:cNvCxnSpPr>
            <a:cxnSpLocks/>
          </p:cNvCxnSpPr>
          <p:nvPr/>
        </p:nvCxnSpPr>
        <p:spPr>
          <a:xfrm flipH="1">
            <a:off x="4870450" y="3753700"/>
            <a:ext cx="9715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511EF0-326D-41C5-87F5-7FE683A862BD}"/>
              </a:ext>
            </a:extLst>
          </p:cNvPr>
          <p:cNvCxnSpPr>
            <a:cxnSpLocks/>
          </p:cNvCxnSpPr>
          <p:nvPr/>
        </p:nvCxnSpPr>
        <p:spPr>
          <a:xfrm flipH="1">
            <a:off x="4394200" y="4223033"/>
            <a:ext cx="1447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0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1436"/>
            <a:ext cx="4610100" cy="5140627"/>
          </a:xfrm>
          <a:prstGeom prst="rect">
            <a:avLst/>
          </a:prstGeom>
        </p:spPr>
      </p:pic>
      <p:pic>
        <p:nvPicPr>
          <p:cNvPr id="5" name="Picture 3" descr="ROHS small-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08157" y="4069425"/>
            <a:ext cx="787044" cy="428477"/>
          </a:xfrm>
          <a:prstGeom prst="rect">
            <a:avLst/>
          </a:prstGeom>
          <a:noFill/>
        </p:spPr>
      </p:pic>
      <p:pic>
        <p:nvPicPr>
          <p:cNvPr id="7" name="Picture 6" descr="CE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612" y="4046161"/>
            <a:ext cx="728728" cy="513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14" y="4046161"/>
            <a:ext cx="1959868" cy="46329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35 years of experience</a:t>
            </a:r>
          </a:p>
          <a:p>
            <a:r>
              <a:rPr lang="en-US" dirty="0"/>
              <a:t>In-house R&amp;D teams</a:t>
            </a:r>
          </a:p>
          <a:p>
            <a:r>
              <a:rPr lang="en-US" dirty="0"/>
              <a:t>Fully-owned world-class manufacturing facilities</a:t>
            </a:r>
          </a:p>
          <a:p>
            <a:r>
              <a:rPr lang="en-US" dirty="0"/>
              <a:t>USA | CHINA | ISRAEL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Wiegand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AY-B9250BT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Wiring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283DE-CD85-4E16-AFCC-714FEA456480}"/>
              </a:ext>
            </a:extLst>
          </p:cNvPr>
          <p:cNvSpPr/>
          <p:nvPr/>
        </p:nvSpPr>
        <p:spPr>
          <a:xfrm>
            <a:off x="1790700" y="2012950"/>
            <a:ext cx="27813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5660A-8733-484E-8FCE-D8C6067B0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9" y="1633347"/>
            <a:ext cx="5450120" cy="29579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7BFBC1-E8A7-411D-8B45-84662B76D6BF}"/>
              </a:ext>
            </a:extLst>
          </p:cNvPr>
          <p:cNvSpPr/>
          <p:nvPr/>
        </p:nvSpPr>
        <p:spPr>
          <a:xfrm>
            <a:off x="6108700" y="3188515"/>
            <a:ext cx="1397000" cy="20873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</a:t>
            </a:r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B0F31E-BBAB-4B22-BD2E-95ED94F969F5}"/>
              </a:ext>
            </a:extLst>
          </p:cNvPr>
          <p:cNvSpPr/>
          <p:nvPr/>
        </p:nvSpPr>
        <p:spPr>
          <a:xfrm>
            <a:off x="6108700" y="3409543"/>
            <a:ext cx="1397000" cy="20873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D1</a:t>
            </a:r>
            <a:endParaRPr 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6B563C-A70E-4568-9B09-EA5E232F8D20}"/>
              </a:ext>
            </a:extLst>
          </p:cNvPr>
          <p:cNvSpPr/>
          <p:nvPr/>
        </p:nvSpPr>
        <p:spPr>
          <a:xfrm>
            <a:off x="6108700" y="3907695"/>
            <a:ext cx="1397000" cy="208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GND</a:t>
            </a:r>
            <a:endParaRPr lang="x-none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746325-4A60-4DA3-8FD4-1E058E791E1C}"/>
              </a:ext>
            </a:extLst>
          </p:cNvPr>
          <p:cNvCxnSpPr>
            <a:stCxn id="7" idx="1"/>
          </p:cNvCxnSpPr>
          <p:nvPr/>
        </p:nvCxnSpPr>
        <p:spPr>
          <a:xfrm flipH="1">
            <a:off x="5073650" y="3292883"/>
            <a:ext cx="103505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FA9305-0FE4-43A4-A272-4BA0DCE5A3D8}"/>
              </a:ext>
            </a:extLst>
          </p:cNvPr>
          <p:cNvCxnSpPr>
            <a:cxnSpLocks/>
          </p:cNvCxnSpPr>
          <p:nvPr/>
        </p:nvCxnSpPr>
        <p:spPr>
          <a:xfrm flipH="1" flipV="1">
            <a:off x="5073650" y="3513910"/>
            <a:ext cx="1035050" cy="2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CE2A47-277D-4E5D-AEDD-B5F0A0E77B59}"/>
              </a:ext>
            </a:extLst>
          </p:cNvPr>
          <p:cNvCxnSpPr>
            <a:cxnSpLocks/>
          </p:cNvCxnSpPr>
          <p:nvPr/>
        </p:nvCxnSpPr>
        <p:spPr>
          <a:xfrm flipH="1">
            <a:off x="4000500" y="4012065"/>
            <a:ext cx="2108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B3D08DB-337F-4AB8-A473-3A4A16B64E99}"/>
              </a:ext>
            </a:extLst>
          </p:cNvPr>
          <p:cNvSpPr/>
          <p:nvPr/>
        </p:nvSpPr>
        <p:spPr>
          <a:xfrm>
            <a:off x="4379090" y="3263502"/>
            <a:ext cx="304829" cy="115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x-none" sz="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A43A1D-B4B1-4D00-8CDC-55C1A6C1E20D}"/>
              </a:ext>
            </a:extLst>
          </p:cNvPr>
          <p:cNvSpPr/>
          <p:nvPr/>
        </p:nvSpPr>
        <p:spPr>
          <a:xfrm>
            <a:off x="4389306" y="3456164"/>
            <a:ext cx="304829" cy="115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x-none" sz="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37DC0-A1E1-459E-9C6D-0E48BBB99817}"/>
              </a:ext>
            </a:extLst>
          </p:cNvPr>
          <p:cNvSpPr/>
          <p:nvPr/>
        </p:nvSpPr>
        <p:spPr>
          <a:xfrm>
            <a:off x="4395656" y="3618278"/>
            <a:ext cx="665294" cy="269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723850-16D9-4B83-A649-54E365624372}"/>
              </a:ext>
            </a:extLst>
          </p:cNvPr>
          <p:cNvSpPr/>
          <p:nvPr/>
        </p:nvSpPr>
        <p:spPr>
          <a:xfrm>
            <a:off x="6108700" y="1684863"/>
            <a:ext cx="1397000" cy="208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Controller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82913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Power off the AY-B9250BT</a:t>
            </a:r>
          </a:p>
          <a:p>
            <a:r>
              <a:rPr lang="en-US" sz="2000" dirty="0"/>
              <a:t>On the back side of the terminal set the 2 dipswitches to ON: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Power on the AY-B9250BT</a:t>
            </a:r>
          </a:p>
          <a:p>
            <a:r>
              <a:rPr lang="en-US" sz="2000" dirty="0"/>
              <a:t>After the terminal completely boots, press [F1] longer to enter the menu with the buzzer sound “</a:t>
            </a:r>
            <a:r>
              <a:rPr lang="en-US" sz="2000" dirty="0" err="1"/>
              <a:t>Ppiririk</a:t>
            </a:r>
            <a:r>
              <a:rPr lang="en-US" sz="2000" dirty="0"/>
              <a:t>”.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AY-B9250BT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Set to Factory Default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830CD2-2463-43B7-9458-233B6033A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9" t="7267" r="4132" b="7153"/>
          <a:stretch/>
        </p:blipFill>
        <p:spPr>
          <a:xfrm>
            <a:off x="596900" y="1844675"/>
            <a:ext cx="28892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03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AY-B9350BT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6D89E-CEF6-448C-A7F3-1C5B17BD9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874" y="949889"/>
            <a:ext cx="1598253" cy="22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88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Support 13.56 MHz (MIFARE Classic) and 125 kHz (EM)</a:t>
            </a:r>
          </a:p>
          <a:p>
            <a:r>
              <a:rPr lang="en-US" dirty="0"/>
              <a:t>Touch screen</a:t>
            </a:r>
          </a:p>
          <a:p>
            <a:r>
              <a:rPr lang="en-US" dirty="0"/>
              <a:t>Face recognition using 2 cameras</a:t>
            </a:r>
          </a:p>
          <a:p>
            <a:r>
              <a:rPr lang="en-US" dirty="0"/>
              <a:t>Recommended cable – 22AWG</a:t>
            </a:r>
            <a:br>
              <a:rPr lang="en-US" dirty="0"/>
            </a:br>
            <a:r>
              <a:rPr lang="en-US" dirty="0"/>
              <a:t>(max 15 meters from power supply)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AY-B9350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General</a:t>
            </a:r>
          </a:p>
        </p:txBody>
      </p:sp>
    </p:spTree>
    <p:extLst>
      <p:ext uri="{BB962C8B-B14F-4D97-AF65-F5344CB8AC3E}">
        <p14:creationId xmlns:p14="http://schemas.microsoft.com/office/powerpoint/2010/main" val="2990705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A7FC52C-40F3-40AE-99E6-1DBD7E2AF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672" y="1392583"/>
            <a:ext cx="2385653" cy="332798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AY-B9350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Terminal Description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993E00-F6E3-4CD9-8AD0-7AB3F9E955CA}"/>
              </a:ext>
            </a:extLst>
          </p:cNvPr>
          <p:cNvSpPr/>
          <p:nvPr/>
        </p:nvSpPr>
        <p:spPr>
          <a:xfrm>
            <a:off x="5683699" y="4000017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 LEDs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F2173-AA4A-44FE-AED1-66BFB714D17F}"/>
              </a:ext>
            </a:extLst>
          </p:cNvPr>
          <p:cNvSpPr/>
          <p:nvPr/>
        </p:nvSpPr>
        <p:spPr>
          <a:xfrm>
            <a:off x="5683697" y="3027168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RF ID Reader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2314E-6873-4EFD-AE9F-054CE036153D}"/>
              </a:ext>
            </a:extLst>
          </p:cNvPr>
          <p:cNvSpPr/>
          <p:nvPr/>
        </p:nvSpPr>
        <p:spPr>
          <a:xfrm>
            <a:off x="1687989" y="2665334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Touch Screen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922921-EEDE-4AF2-8782-2872E3AC618E}"/>
              </a:ext>
            </a:extLst>
          </p:cNvPr>
          <p:cNvSpPr/>
          <p:nvPr/>
        </p:nvSpPr>
        <p:spPr>
          <a:xfrm>
            <a:off x="1685594" y="1600721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Light Sensor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51D4DF-DEE6-46FB-9DF3-0714A6B07D08}"/>
              </a:ext>
            </a:extLst>
          </p:cNvPr>
          <p:cNvSpPr/>
          <p:nvPr/>
        </p:nvSpPr>
        <p:spPr>
          <a:xfrm>
            <a:off x="5683699" y="2307198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Fingerprint Sensor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FB378B-E802-4D23-B938-0F469AF9555A}"/>
              </a:ext>
            </a:extLst>
          </p:cNvPr>
          <p:cNvSpPr/>
          <p:nvPr/>
        </p:nvSpPr>
        <p:spPr>
          <a:xfrm>
            <a:off x="1384301" y="3906180"/>
            <a:ext cx="1441450" cy="469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Dual Camera Face Recognition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CF633C-069C-4BDB-9220-E057102961FF}"/>
              </a:ext>
            </a:extLst>
          </p:cNvPr>
          <p:cNvCxnSpPr>
            <a:cxnSpLocks/>
          </p:cNvCxnSpPr>
          <p:nvPr/>
        </p:nvCxnSpPr>
        <p:spPr>
          <a:xfrm flipH="1">
            <a:off x="4984750" y="3182685"/>
            <a:ext cx="6989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2E7BFB-2B33-451B-8488-4786EC16DBC1}"/>
              </a:ext>
            </a:extLst>
          </p:cNvPr>
          <p:cNvCxnSpPr>
            <a:cxnSpLocks/>
          </p:cNvCxnSpPr>
          <p:nvPr/>
        </p:nvCxnSpPr>
        <p:spPr>
          <a:xfrm flipH="1">
            <a:off x="4521200" y="4145951"/>
            <a:ext cx="116249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E12AE4-95AD-49A5-9FAA-23987FEEA3DC}"/>
              </a:ext>
            </a:extLst>
          </p:cNvPr>
          <p:cNvCxnSpPr/>
          <p:nvPr/>
        </p:nvCxnSpPr>
        <p:spPr>
          <a:xfrm flipH="1">
            <a:off x="4807399" y="2488115"/>
            <a:ext cx="8763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229C9A-CF71-4C43-AE54-12C32DBD5130}"/>
              </a:ext>
            </a:extLst>
          </p:cNvPr>
          <p:cNvCxnSpPr>
            <a:cxnSpLocks/>
          </p:cNvCxnSpPr>
          <p:nvPr/>
        </p:nvCxnSpPr>
        <p:spPr>
          <a:xfrm>
            <a:off x="2986895" y="1756238"/>
            <a:ext cx="8445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5FA075-CA34-4980-8D2B-443939BA4E40}"/>
              </a:ext>
            </a:extLst>
          </p:cNvPr>
          <p:cNvCxnSpPr>
            <a:cxnSpLocks/>
          </p:cNvCxnSpPr>
          <p:nvPr/>
        </p:nvCxnSpPr>
        <p:spPr>
          <a:xfrm>
            <a:off x="2989290" y="2846251"/>
            <a:ext cx="787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188AA7-C3DC-45A6-9F5C-63B67B6D109C}"/>
              </a:ext>
            </a:extLst>
          </p:cNvPr>
          <p:cNvCxnSpPr>
            <a:cxnSpLocks/>
          </p:cNvCxnSpPr>
          <p:nvPr/>
        </p:nvCxnSpPr>
        <p:spPr>
          <a:xfrm>
            <a:off x="2825750" y="4099797"/>
            <a:ext cx="8953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371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AY-B9350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Terminal Screen Description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587E0-8505-495C-8B73-B96CBE8A2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209" y="2334509"/>
            <a:ext cx="1523810" cy="24380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A75459A-59DA-4DCC-BA6C-DA4D2E47CDF3}"/>
              </a:ext>
            </a:extLst>
          </p:cNvPr>
          <p:cNvSpPr/>
          <p:nvPr/>
        </p:nvSpPr>
        <p:spPr>
          <a:xfrm>
            <a:off x="2875813" y="1496299"/>
            <a:ext cx="1301301" cy="244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Network Status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1B68B25-5712-45BD-A216-560A422C9549}"/>
              </a:ext>
            </a:extLst>
          </p:cNvPr>
          <p:cNvCxnSpPr/>
          <p:nvPr/>
        </p:nvCxnSpPr>
        <p:spPr>
          <a:xfrm flipH="1">
            <a:off x="4598905" y="3435405"/>
            <a:ext cx="8763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2CC9BD-E445-4E0A-82FD-48220BC75C5E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3526464" y="1740583"/>
            <a:ext cx="0" cy="6958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D9D3199-8C70-4C2D-80D5-3608B5E2EB0D}"/>
              </a:ext>
            </a:extLst>
          </p:cNvPr>
          <p:cNvSpPr/>
          <p:nvPr/>
        </p:nvSpPr>
        <p:spPr>
          <a:xfrm>
            <a:off x="3581849" y="1756242"/>
            <a:ext cx="1301301" cy="244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Door Status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4353BC-A3DC-4734-9784-BBC4295D604E}"/>
              </a:ext>
            </a:extLst>
          </p:cNvPr>
          <p:cNvCxnSpPr>
            <a:cxnSpLocks/>
          </p:cNvCxnSpPr>
          <p:nvPr/>
        </p:nvCxnSpPr>
        <p:spPr>
          <a:xfrm>
            <a:off x="3712656" y="2000526"/>
            <a:ext cx="0" cy="4358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F369755-BC91-41FC-977E-98845DEFC2D0}"/>
              </a:ext>
            </a:extLst>
          </p:cNvPr>
          <p:cNvSpPr/>
          <p:nvPr/>
        </p:nvSpPr>
        <p:spPr>
          <a:xfrm>
            <a:off x="5472064" y="3309272"/>
            <a:ext cx="1301301" cy="244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T&amp;A selector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331979-DB1E-4421-B0D2-C9DBF221F68A}"/>
              </a:ext>
            </a:extLst>
          </p:cNvPr>
          <p:cNvSpPr/>
          <p:nvPr/>
        </p:nvSpPr>
        <p:spPr>
          <a:xfrm>
            <a:off x="4177114" y="1991511"/>
            <a:ext cx="1301301" cy="244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Warnings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E00B11E-4C81-4E0B-B214-4DEDB79C1523}"/>
              </a:ext>
            </a:extLst>
          </p:cNvPr>
          <p:cNvCxnSpPr>
            <a:cxnSpLocks/>
          </p:cNvCxnSpPr>
          <p:nvPr/>
        </p:nvCxnSpPr>
        <p:spPr>
          <a:xfrm flipH="1">
            <a:off x="4534981" y="2235795"/>
            <a:ext cx="1" cy="2352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F4FCCD2-A27B-4208-BE76-0193EC544180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3058616" y="2857876"/>
            <a:ext cx="52323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330F483-1B2A-461F-A2EF-C62689CA0C1A}"/>
              </a:ext>
            </a:extLst>
          </p:cNvPr>
          <p:cNvSpPr/>
          <p:nvPr/>
        </p:nvSpPr>
        <p:spPr>
          <a:xfrm>
            <a:off x="1757315" y="2735734"/>
            <a:ext cx="1301301" cy="244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 / Date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7B995ED-51A4-4E09-8267-29D3AC17FFFC}"/>
              </a:ext>
            </a:extLst>
          </p:cNvPr>
          <p:cNvCxnSpPr>
            <a:cxnSpLocks/>
          </p:cNvCxnSpPr>
          <p:nvPr/>
        </p:nvCxnSpPr>
        <p:spPr>
          <a:xfrm flipH="1">
            <a:off x="4233863" y="3913790"/>
            <a:ext cx="128587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5D08E17F-B1CB-49CC-A838-D01DF590BEEA}"/>
              </a:ext>
            </a:extLst>
          </p:cNvPr>
          <p:cNvSpPr/>
          <p:nvPr/>
        </p:nvSpPr>
        <p:spPr>
          <a:xfrm>
            <a:off x="5483095" y="3812866"/>
            <a:ext cx="1301301" cy="244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Camera Video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9FFAAA3-438A-4490-BF84-20C38F178542}"/>
              </a:ext>
            </a:extLst>
          </p:cNvPr>
          <p:cNvCxnSpPr>
            <a:cxnSpLocks/>
          </p:cNvCxnSpPr>
          <p:nvPr/>
        </p:nvCxnSpPr>
        <p:spPr>
          <a:xfrm flipH="1">
            <a:off x="4233863" y="4321979"/>
            <a:ext cx="128587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BED94FB3-3992-445D-911D-B8686EEDF063}"/>
              </a:ext>
            </a:extLst>
          </p:cNvPr>
          <p:cNvSpPr/>
          <p:nvPr/>
        </p:nvSpPr>
        <p:spPr>
          <a:xfrm>
            <a:off x="5483095" y="4221055"/>
            <a:ext cx="1301301" cy="244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Face Detection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B1BB04F-8572-4796-9C86-49EDC58F5DCB}"/>
              </a:ext>
            </a:extLst>
          </p:cNvPr>
          <p:cNvCxnSpPr/>
          <p:nvPr/>
        </p:nvCxnSpPr>
        <p:spPr>
          <a:xfrm flipH="1">
            <a:off x="4643437" y="2857367"/>
            <a:ext cx="8763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91CD69A-933B-4049-AE13-E758B1825A84}"/>
              </a:ext>
            </a:extLst>
          </p:cNvPr>
          <p:cNvSpPr/>
          <p:nvPr/>
        </p:nvSpPr>
        <p:spPr>
          <a:xfrm>
            <a:off x="5478415" y="2732089"/>
            <a:ext cx="1301301" cy="244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Input ID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149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364BF2-8A97-4B87-AF38-A0920B80B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418" y="2497554"/>
            <a:ext cx="3292475" cy="70968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AF19067-F655-4D0D-A796-D0845D7BF382}"/>
              </a:ext>
            </a:extLst>
          </p:cNvPr>
          <p:cNvSpPr/>
          <p:nvPr/>
        </p:nvSpPr>
        <p:spPr>
          <a:xfrm>
            <a:off x="2032441" y="2551339"/>
            <a:ext cx="1066800" cy="488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02978A2-4854-48CB-9396-DDFF4F6C7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22" y="2032290"/>
            <a:ext cx="2036389" cy="234989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6867" y="1140902"/>
            <a:ext cx="8657074" cy="394282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Power and Ethernet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AY-B9350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Wiring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ABF5BC-001D-41EF-B57E-2334610D3040}"/>
              </a:ext>
            </a:extLst>
          </p:cNvPr>
          <p:cNvSpPr/>
          <p:nvPr/>
        </p:nvSpPr>
        <p:spPr>
          <a:xfrm>
            <a:off x="6331390" y="2709511"/>
            <a:ext cx="1263650" cy="3624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Power Supply </a:t>
            </a:r>
            <a:endParaRPr lang="x-none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13A7CD-BB40-4415-BEBE-B10B12DDB07A}"/>
              </a:ext>
            </a:extLst>
          </p:cNvPr>
          <p:cNvCxnSpPr>
            <a:cxnSpLocks/>
          </p:cNvCxnSpPr>
          <p:nvPr/>
        </p:nvCxnSpPr>
        <p:spPr>
          <a:xfrm flipH="1">
            <a:off x="5359840" y="2913934"/>
            <a:ext cx="9715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D78F9A-1F66-4C41-9299-930110A48C3D}"/>
              </a:ext>
            </a:extLst>
          </p:cNvPr>
          <p:cNvCxnSpPr>
            <a:cxnSpLocks/>
          </p:cNvCxnSpPr>
          <p:nvPr/>
        </p:nvCxnSpPr>
        <p:spPr>
          <a:xfrm flipH="1">
            <a:off x="2569015" y="2952892"/>
            <a:ext cx="1831975" cy="0"/>
          </a:xfrm>
          <a:prstGeom prst="straightConnector1">
            <a:avLst/>
          </a:prstGeom>
          <a:ln w="38100">
            <a:solidFill>
              <a:srgbClr val="E41E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B4A93D-3791-4F33-9545-873F7CFD46CF}"/>
              </a:ext>
            </a:extLst>
          </p:cNvPr>
          <p:cNvCxnSpPr>
            <a:cxnSpLocks/>
          </p:cNvCxnSpPr>
          <p:nvPr/>
        </p:nvCxnSpPr>
        <p:spPr>
          <a:xfrm flipH="1" flipV="1">
            <a:off x="2569016" y="3071176"/>
            <a:ext cx="587222" cy="7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751BA0-8F36-45B9-BED9-B84B34B35A92}"/>
              </a:ext>
            </a:extLst>
          </p:cNvPr>
          <p:cNvCxnSpPr>
            <a:cxnSpLocks/>
          </p:cNvCxnSpPr>
          <p:nvPr/>
        </p:nvCxnSpPr>
        <p:spPr>
          <a:xfrm>
            <a:off x="3156238" y="2823927"/>
            <a:ext cx="0" cy="2579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CE4B05-8593-46D4-95C0-FF9788CCACA0}"/>
              </a:ext>
            </a:extLst>
          </p:cNvPr>
          <p:cNvCxnSpPr>
            <a:cxnSpLocks/>
          </p:cNvCxnSpPr>
          <p:nvPr/>
        </p:nvCxnSpPr>
        <p:spPr>
          <a:xfrm>
            <a:off x="3156238" y="2843091"/>
            <a:ext cx="1244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4B54D7E-2399-4EF9-9C1F-FBD63E4867A5}"/>
              </a:ext>
            </a:extLst>
          </p:cNvPr>
          <p:cNvSpPr/>
          <p:nvPr/>
        </p:nvSpPr>
        <p:spPr>
          <a:xfrm>
            <a:off x="6331390" y="2188888"/>
            <a:ext cx="1263650" cy="3624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Ethernet RJ-45</a:t>
            </a:r>
            <a:endParaRPr lang="x-none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511EF0-326D-41C5-87F5-7FE683A862BD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032441" y="2370114"/>
            <a:ext cx="429894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568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02015A3-D28D-4061-9D5C-90F784194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26" y="2397313"/>
            <a:ext cx="1388560" cy="160233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Wiegand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AY-B9350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Wiring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BFBC1-E8A7-411D-8B45-84662B76D6BF}"/>
              </a:ext>
            </a:extLst>
          </p:cNvPr>
          <p:cNvSpPr/>
          <p:nvPr/>
        </p:nvSpPr>
        <p:spPr>
          <a:xfrm>
            <a:off x="5080000" y="3778211"/>
            <a:ext cx="1397000" cy="20873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</a:t>
            </a:r>
            <a:endParaRPr 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6B563C-A70E-4568-9B09-EA5E232F8D20}"/>
              </a:ext>
            </a:extLst>
          </p:cNvPr>
          <p:cNvSpPr/>
          <p:nvPr/>
        </p:nvSpPr>
        <p:spPr>
          <a:xfrm>
            <a:off x="5080000" y="3305406"/>
            <a:ext cx="1397000" cy="208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GND</a:t>
            </a:r>
            <a:endParaRPr 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37DC0-A1E1-459E-9C6D-0E48BBB99817}"/>
              </a:ext>
            </a:extLst>
          </p:cNvPr>
          <p:cNvSpPr/>
          <p:nvPr/>
        </p:nvSpPr>
        <p:spPr>
          <a:xfrm>
            <a:off x="3366956" y="3015989"/>
            <a:ext cx="665294" cy="269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1CFD8-449A-4B18-808F-43C9EE690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401" y="3060240"/>
            <a:ext cx="2370449" cy="91446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FA9305-0FE4-43A4-A272-4BA0DCE5A3D8}"/>
              </a:ext>
            </a:extLst>
          </p:cNvPr>
          <p:cNvCxnSpPr>
            <a:cxnSpLocks/>
          </p:cNvCxnSpPr>
          <p:nvPr/>
        </p:nvCxnSpPr>
        <p:spPr>
          <a:xfrm flipH="1" flipV="1">
            <a:off x="4076701" y="3711032"/>
            <a:ext cx="1035050" cy="2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746325-4A60-4DA3-8FD4-1E058E791E1C}"/>
              </a:ext>
            </a:extLst>
          </p:cNvPr>
          <p:cNvCxnSpPr>
            <a:cxnSpLocks/>
          </p:cNvCxnSpPr>
          <p:nvPr/>
        </p:nvCxnSpPr>
        <p:spPr>
          <a:xfrm flipH="1">
            <a:off x="4076701" y="3838129"/>
            <a:ext cx="100329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2B0F31E-BBAB-4B22-BD2E-95ED94F969F5}"/>
              </a:ext>
            </a:extLst>
          </p:cNvPr>
          <p:cNvSpPr/>
          <p:nvPr/>
        </p:nvSpPr>
        <p:spPr>
          <a:xfrm>
            <a:off x="5080000" y="3559770"/>
            <a:ext cx="1397000" cy="20873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D1</a:t>
            </a:r>
            <a:endParaRPr lang="x-none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CE2A47-277D-4E5D-AEDD-B5F0A0E77B59}"/>
              </a:ext>
            </a:extLst>
          </p:cNvPr>
          <p:cNvCxnSpPr>
            <a:cxnSpLocks/>
          </p:cNvCxnSpPr>
          <p:nvPr/>
        </p:nvCxnSpPr>
        <p:spPr>
          <a:xfrm flipH="1">
            <a:off x="4076701" y="3419306"/>
            <a:ext cx="100329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BBA4B01-B8DC-4281-B705-B20E1DF4234B}"/>
              </a:ext>
            </a:extLst>
          </p:cNvPr>
          <p:cNvSpPr/>
          <p:nvPr/>
        </p:nvSpPr>
        <p:spPr>
          <a:xfrm>
            <a:off x="2246650" y="2879745"/>
            <a:ext cx="1397000" cy="208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Wiegand Cable </a:t>
            </a:r>
            <a:endParaRPr lang="x-none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669A8A-3B3B-4DA0-A697-7416116A1A3F}"/>
              </a:ext>
            </a:extLst>
          </p:cNvPr>
          <p:cNvSpPr/>
          <p:nvPr/>
        </p:nvSpPr>
        <p:spPr>
          <a:xfrm>
            <a:off x="5080000" y="2879744"/>
            <a:ext cx="1397000" cy="208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Controller</a:t>
            </a:r>
            <a:endParaRPr lang="x-none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B5DAF67-334E-44A2-952A-B4F5813307DE}"/>
              </a:ext>
            </a:extLst>
          </p:cNvPr>
          <p:cNvCxnSpPr>
            <a:cxnSpLocks/>
          </p:cNvCxnSpPr>
          <p:nvPr/>
        </p:nvCxnSpPr>
        <p:spPr>
          <a:xfrm flipH="1">
            <a:off x="641353" y="3664137"/>
            <a:ext cx="14858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E6FE84D-B715-4AB3-ABFD-6362546E284F}"/>
              </a:ext>
            </a:extLst>
          </p:cNvPr>
          <p:cNvSpPr/>
          <p:nvPr/>
        </p:nvSpPr>
        <p:spPr>
          <a:xfrm>
            <a:off x="3575050" y="3466478"/>
            <a:ext cx="457200" cy="197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2277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AY-B9350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Installation – Recommended Height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962E3D-3A10-4ADA-8317-78C392C41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49" y="1647496"/>
            <a:ext cx="3960552" cy="322930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C737FD-B877-4D9E-8A24-A0C0519013DA}"/>
              </a:ext>
            </a:extLst>
          </p:cNvPr>
          <p:cNvSpPr/>
          <p:nvPr/>
        </p:nvSpPr>
        <p:spPr>
          <a:xfrm>
            <a:off x="5830626" y="2446286"/>
            <a:ext cx="2101850" cy="5363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Terminal </a:t>
            </a:r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mounting plate</a:t>
            </a:r>
            <a:b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(recommended)</a:t>
            </a:r>
            <a:endParaRPr lang="x-none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240095-5D25-49A8-9FAC-DF6B387D746C}"/>
              </a:ext>
            </a:extLst>
          </p:cNvPr>
          <p:cNvCxnSpPr>
            <a:cxnSpLocks/>
          </p:cNvCxnSpPr>
          <p:nvPr/>
        </p:nvCxnSpPr>
        <p:spPr>
          <a:xfrm flipH="1">
            <a:off x="4826001" y="2714456"/>
            <a:ext cx="100329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498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E7E5B28-2BE8-4006-9F2B-C225BB8BF8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Install the device indoors</a:t>
            </a:r>
          </a:p>
          <a:p>
            <a:r>
              <a:rPr lang="en-US" dirty="0"/>
              <a:t>Do not install under an incandescent light</a:t>
            </a:r>
          </a:p>
          <a:p>
            <a:r>
              <a:rPr lang="en-US" dirty="0"/>
              <a:t>Do not install where there is direct sunlight or counter-light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AY-B9350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Installation – Limitations</a:t>
            </a:r>
          </a:p>
        </p:txBody>
      </p:sp>
    </p:spTree>
    <p:extLst>
      <p:ext uri="{BB962C8B-B14F-4D97-AF65-F5344CB8AC3E}">
        <p14:creationId xmlns:p14="http://schemas.microsoft.com/office/powerpoint/2010/main" val="274506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736507" y="1143923"/>
            <a:ext cx="7748825" cy="3691369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title" idx="4294967295"/>
          </p:nvPr>
        </p:nvSpPr>
        <p:spPr>
          <a:xfrm>
            <a:off x="778695" y="528077"/>
            <a:ext cx="3291282" cy="5387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Tx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</a:rPr>
              <a:t>Worldwide Presence</a:t>
            </a:r>
          </a:p>
        </p:txBody>
      </p:sp>
      <p:sp>
        <p:nvSpPr>
          <p:cNvPr id="206" name="Shape 206"/>
          <p:cNvSpPr/>
          <p:nvPr/>
        </p:nvSpPr>
        <p:spPr>
          <a:xfrm>
            <a:off x="1579014" y="2105890"/>
            <a:ext cx="586576" cy="200891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+mj-lt"/>
                <a:ea typeface="Titillium Web"/>
                <a:cs typeface="Titillium Web"/>
                <a:sym typeface="Titillium Web"/>
              </a:rPr>
              <a:t>Dallas</a:t>
            </a:r>
          </a:p>
        </p:txBody>
      </p:sp>
      <p:sp>
        <p:nvSpPr>
          <p:cNvPr id="11" name="Shape 206"/>
          <p:cNvSpPr/>
          <p:nvPr/>
        </p:nvSpPr>
        <p:spPr>
          <a:xfrm>
            <a:off x="4811335" y="2041103"/>
            <a:ext cx="513023" cy="265677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+mj-lt"/>
                <a:ea typeface="Titillium Web"/>
                <a:cs typeface="Titillium Web"/>
                <a:sym typeface="Titillium Web"/>
              </a:rPr>
              <a:t>Israel</a:t>
            </a:r>
          </a:p>
        </p:txBody>
      </p:sp>
      <p:sp>
        <p:nvSpPr>
          <p:cNvPr id="12" name="Shape 206"/>
          <p:cNvSpPr/>
          <p:nvPr/>
        </p:nvSpPr>
        <p:spPr>
          <a:xfrm>
            <a:off x="5728450" y="2458717"/>
            <a:ext cx="468419" cy="235991"/>
          </a:xfrm>
          <a:prstGeom prst="wedgeRectCallout">
            <a:avLst>
              <a:gd name="adj1" fmla="val -362"/>
              <a:gd name="adj2" fmla="val 82133"/>
            </a:avLst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+mj-lt"/>
                <a:ea typeface="Titillium Web"/>
                <a:cs typeface="Titillium Web"/>
                <a:sym typeface="Titillium Web"/>
              </a:rPr>
              <a:t>India </a:t>
            </a:r>
          </a:p>
        </p:txBody>
      </p:sp>
      <p:sp>
        <p:nvSpPr>
          <p:cNvPr id="13" name="Shape 206"/>
          <p:cNvSpPr/>
          <p:nvPr/>
        </p:nvSpPr>
        <p:spPr>
          <a:xfrm>
            <a:off x="6752598" y="2425728"/>
            <a:ext cx="657467" cy="305458"/>
          </a:xfrm>
          <a:prstGeom prst="wedgeRectCallout">
            <a:avLst>
              <a:gd name="adj1" fmla="val -63137"/>
              <a:gd name="adj2" fmla="val 20788"/>
            </a:avLst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+mj-lt"/>
                <a:ea typeface="Titillium Web"/>
                <a:cs typeface="Titillium Web"/>
                <a:sym typeface="Titillium Web"/>
              </a:rPr>
              <a:t>Shenzhen</a:t>
            </a:r>
          </a:p>
        </p:txBody>
      </p:sp>
      <p:sp>
        <p:nvSpPr>
          <p:cNvPr id="14" name="Shape 206"/>
          <p:cNvSpPr/>
          <p:nvPr/>
        </p:nvSpPr>
        <p:spPr>
          <a:xfrm>
            <a:off x="6196869" y="2836878"/>
            <a:ext cx="840393" cy="252686"/>
          </a:xfrm>
          <a:prstGeom prst="wedgeRectCallout">
            <a:avLst>
              <a:gd name="adj1" fmla="val -13269"/>
              <a:gd name="adj2" fmla="val -83648"/>
            </a:avLst>
          </a:prstGeom>
          <a:solidFill>
            <a:srgbClr val="E41E26"/>
          </a:solidFill>
          <a:ln>
            <a:noFill/>
          </a:ln>
          <a:effectLst/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+mj-lt"/>
                <a:ea typeface="Titillium Web"/>
                <a:cs typeface="Titillium Web"/>
                <a:sym typeface="Titillium Web"/>
              </a:rPr>
              <a:t>Hong Kong</a:t>
            </a:r>
          </a:p>
        </p:txBody>
      </p:sp>
      <p:sp>
        <p:nvSpPr>
          <p:cNvPr id="9" name="Shape 206"/>
          <p:cNvSpPr/>
          <p:nvPr/>
        </p:nvSpPr>
        <p:spPr>
          <a:xfrm>
            <a:off x="2165590" y="3151909"/>
            <a:ext cx="663129" cy="208516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+mj-lt"/>
                <a:ea typeface="Titillium Web"/>
                <a:cs typeface="Titillium Web"/>
                <a:sym typeface="Titillium Web"/>
              </a:rPr>
              <a:t>Colombia</a:t>
            </a:r>
          </a:p>
        </p:txBody>
      </p:sp>
      <p:sp>
        <p:nvSpPr>
          <p:cNvPr id="10" name="Shape 206"/>
          <p:cNvSpPr/>
          <p:nvPr/>
        </p:nvSpPr>
        <p:spPr>
          <a:xfrm>
            <a:off x="2455040" y="3678382"/>
            <a:ext cx="676287" cy="23463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+mj-lt"/>
                <a:ea typeface="Titillium Web"/>
                <a:cs typeface="Titillium Web"/>
                <a:sym typeface="Titillium Web"/>
              </a:rPr>
              <a:t>Argentina</a:t>
            </a:r>
          </a:p>
        </p:txBody>
      </p:sp>
      <p:sp>
        <p:nvSpPr>
          <p:cNvPr id="17" name="Shape 206"/>
          <p:cNvSpPr/>
          <p:nvPr/>
        </p:nvSpPr>
        <p:spPr>
          <a:xfrm>
            <a:off x="6838164" y="2094302"/>
            <a:ext cx="650941" cy="247819"/>
          </a:xfrm>
          <a:prstGeom prst="wedgeRectCallout">
            <a:avLst>
              <a:gd name="adj1" fmla="val -38646"/>
              <a:gd name="adj2" fmla="val 80814"/>
            </a:avLst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+mj-lt"/>
                <a:ea typeface="Titillium Web"/>
                <a:cs typeface="Titillium Web"/>
                <a:sym typeface="Titillium Web"/>
              </a:rPr>
              <a:t>Shanghai</a:t>
            </a:r>
          </a:p>
        </p:txBody>
      </p:sp>
      <p:sp>
        <p:nvSpPr>
          <p:cNvPr id="18" name="Shape 206"/>
          <p:cNvSpPr/>
          <p:nvPr/>
        </p:nvSpPr>
        <p:spPr>
          <a:xfrm>
            <a:off x="7037262" y="1735646"/>
            <a:ext cx="513466" cy="305458"/>
          </a:xfrm>
          <a:prstGeom prst="wedgeRectCallout">
            <a:avLst>
              <a:gd name="adj1" fmla="val -73191"/>
              <a:gd name="adj2" fmla="val 68412"/>
            </a:avLst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+mj-lt"/>
                <a:ea typeface="Titillium Web"/>
                <a:cs typeface="Titillium Web"/>
                <a:sym typeface="Titillium Web"/>
              </a:rPr>
              <a:t>Beijing</a:t>
            </a:r>
          </a:p>
        </p:txBody>
      </p:sp>
      <p:sp>
        <p:nvSpPr>
          <p:cNvPr id="19" name="Shape 206"/>
          <p:cNvSpPr/>
          <p:nvPr/>
        </p:nvSpPr>
        <p:spPr>
          <a:xfrm>
            <a:off x="6263385" y="2164759"/>
            <a:ext cx="489213" cy="235989"/>
          </a:xfrm>
          <a:prstGeom prst="wedgeRectCallout">
            <a:avLst>
              <a:gd name="adj1" fmla="val -6460"/>
              <a:gd name="adj2" fmla="val 95627"/>
            </a:avLst>
          </a:prstGeom>
          <a:solidFill>
            <a:srgbClr val="E41E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+mj-lt"/>
                <a:ea typeface="Titillium Web"/>
                <a:cs typeface="Titillium Web"/>
                <a:sym typeface="Titillium Web"/>
              </a:rPr>
              <a:t>Xi’an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DR-9000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F05B6-F94F-4F23-B90B-6F0B0018D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903" y="1039127"/>
            <a:ext cx="1165950" cy="17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03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Desktop fingerprint enrollment device</a:t>
            </a:r>
          </a:p>
          <a:p>
            <a:r>
              <a:rPr lang="en-US"/>
              <a:t>Supports RosslareBio 9000 management SW</a:t>
            </a:r>
          </a:p>
          <a:p>
            <a:r>
              <a:rPr lang="en-US"/>
              <a:t>USB 2.0 connectivity</a:t>
            </a:r>
          </a:p>
          <a:p>
            <a:r>
              <a:rPr lang="en-US"/>
              <a:t>Win OS support </a:t>
            </a:r>
          </a:p>
          <a:p>
            <a:r>
              <a:rPr lang="en-US"/>
              <a:t>Scratch-proof surface</a:t>
            </a:r>
          </a:p>
          <a:p>
            <a:r>
              <a:rPr lang="en-US"/>
              <a:t>Crystal clear finger scan images</a:t>
            </a:r>
          </a:p>
          <a:p>
            <a:r>
              <a:rPr lang="en-US"/>
              <a:t>Driver installation needed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DR-9000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23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Correct fingerprint input method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Make sure that the fingerprint is clear and not wounded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9000 Biometric Series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Fingerprint Enrollment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FED948-725B-4DC9-AEEB-3E2928A98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88" y="1813642"/>
            <a:ext cx="1469812" cy="1096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ADA109-4989-4B45-B4D4-FE8D63D06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16710"/>
            <a:ext cx="4077594" cy="1364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62B6F4-7365-47A2-A87A-CC97D0532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551" y="3653876"/>
            <a:ext cx="5285043" cy="123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2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3199" y="4087813"/>
            <a:ext cx="8844547" cy="973137"/>
          </a:xfrm>
        </p:spPr>
        <p:txBody>
          <a:bodyPr/>
          <a:lstStyle/>
          <a:p>
            <a:r>
              <a:rPr lang="en-US" dirty="0"/>
              <a:t>RosslareBio 9000 – Management Software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73825-E6ED-41CC-A0D3-A68B4458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452" y="488950"/>
            <a:ext cx="4031096" cy="26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75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Supports multiple terminals</a:t>
            </a:r>
          </a:p>
          <a:p>
            <a:r>
              <a:rPr lang="en-US"/>
              <a:t>Supports any Windows based OS</a:t>
            </a:r>
          </a:p>
          <a:p>
            <a:r>
              <a:rPr lang="en-US"/>
              <a:t>Supports DR-9000  enrollment device (DR-9000)</a:t>
            </a:r>
          </a:p>
          <a:p>
            <a:r>
              <a:rPr lang="en-US"/>
              <a:t>User management</a:t>
            </a:r>
          </a:p>
          <a:p>
            <a:r>
              <a:rPr lang="en-US"/>
              <a:t>Fingerprint management </a:t>
            </a:r>
          </a:p>
          <a:p>
            <a:r>
              <a:rPr lang="en-US"/>
              <a:t>Time and Attendance </a:t>
            </a:r>
          </a:p>
          <a:p>
            <a:r>
              <a:rPr lang="en-US"/>
              <a:t>Time zones </a:t>
            </a:r>
          </a:p>
          <a:p>
            <a:r>
              <a:rPr lang="en-US"/>
              <a:t>MS-SQL DB (for SQL Server settings, please see SQL Servers setting section on this presentation)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RosslareBio 9000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52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Run the installation software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RosslareBio 9000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Installation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825475-57F8-4EC6-BF2B-E7B49A5F7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0" y="1803400"/>
            <a:ext cx="2660699" cy="20113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D39523-3A5B-4BF8-B210-B948865A3072}"/>
              </a:ext>
            </a:extLst>
          </p:cNvPr>
          <p:cNvSpPr/>
          <p:nvPr/>
        </p:nvSpPr>
        <p:spPr>
          <a:xfrm>
            <a:off x="5744193" y="3511067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Next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AF955C-CFCD-43AB-9712-581676F6301F}"/>
              </a:ext>
            </a:extLst>
          </p:cNvPr>
          <p:cNvCxnSpPr>
            <a:cxnSpLocks/>
          </p:cNvCxnSpPr>
          <p:nvPr/>
        </p:nvCxnSpPr>
        <p:spPr>
          <a:xfrm flipH="1">
            <a:off x="4581694" y="3682401"/>
            <a:ext cx="116249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301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RosslareBio 9000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Installation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39523-3A5B-4BF8-B210-B948865A3072}"/>
              </a:ext>
            </a:extLst>
          </p:cNvPr>
          <p:cNvSpPr/>
          <p:nvPr/>
        </p:nvSpPr>
        <p:spPr>
          <a:xfrm>
            <a:off x="5744193" y="3511067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2. Click Next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3E74C-69B5-4C2B-89E0-DEE9D4A3C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156" y="1615838"/>
            <a:ext cx="2917991" cy="220586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AF955C-CFCD-43AB-9712-581676F6301F}"/>
              </a:ext>
            </a:extLst>
          </p:cNvPr>
          <p:cNvCxnSpPr>
            <a:cxnSpLocks/>
          </p:cNvCxnSpPr>
          <p:nvPr/>
        </p:nvCxnSpPr>
        <p:spPr>
          <a:xfrm flipH="1">
            <a:off x="4581694" y="3682401"/>
            <a:ext cx="116249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B36B258-9329-434B-8C74-444EBB3F5C91}"/>
              </a:ext>
            </a:extLst>
          </p:cNvPr>
          <p:cNvSpPr/>
          <p:nvPr/>
        </p:nvSpPr>
        <p:spPr>
          <a:xfrm>
            <a:off x="572811" y="3044284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1. Accept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74F125-8202-4970-B187-7780D565B540}"/>
              </a:ext>
            </a:extLst>
          </p:cNvPr>
          <p:cNvCxnSpPr>
            <a:cxnSpLocks/>
          </p:cNvCxnSpPr>
          <p:nvPr/>
        </p:nvCxnSpPr>
        <p:spPr>
          <a:xfrm>
            <a:off x="1874112" y="3225201"/>
            <a:ext cx="62778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271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Enter the details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Serial Number - 010301-BDB9EED54D8C0A0A-D1A759391E116FD5 for all installation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RosslareBio 9000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Installation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39523-3A5B-4BF8-B210-B948865A3072}"/>
              </a:ext>
            </a:extLst>
          </p:cNvPr>
          <p:cNvSpPr/>
          <p:nvPr/>
        </p:nvSpPr>
        <p:spPr>
          <a:xfrm>
            <a:off x="5744193" y="3536467"/>
            <a:ext cx="1297957" cy="260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4. Click Next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B0390-4A79-478B-AA2B-AF5586F74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705034"/>
            <a:ext cx="2742332" cy="20922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112F46-8867-45F8-9FE3-5FE9F9EBB09D}"/>
              </a:ext>
            </a:extLst>
          </p:cNvPr>
          <p:cNvSpPr/>
          <p:nvPr/>
        </p:nvSpPr>
        <p:spPr>
          <a:xfrm>
            <a:off x="361951" y="2530645"/>
            <a:ext cx="1569311" cy="305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1. User Name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A0CC38-7130-4799-A006-439AA490FC55}"/>
              </a:ext>
            </a:extLst>
          </p:cNvPr>
          <p:cNvCxnSpPr>
            <a:cxnSpLocks/>
          </p:cNvCxnSpPr>
          <p:nvPr/>
        </p:nvCxnSpPr>
        <p:spPr>
          <a:xfrm>
            <a:off x="1931262" y="2681852"/>
            <a:ext cx="62778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CBF4A7E-9CDE-488F-831E-D14B28D403E2}"/>
              </a:ext>
            </a:extLst>
          </p:cNvPr>
          <p:cNvSpPr/>
          <p:nvPr/>
        </p:nvSpPr>
        <p:spPr>
          <a:xfrm>
            <a:off x="361951" y="2814970"/>
            <a:ext cx="1569312" cy="305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2. Company Name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7E9B68-0080-48DE-99A7-DFEB0F68CCB6}"/>
              </a:ext>
            </a:extLst>
          </p:cNvPr>
          <p:cNvCxnSpPr>
            <a:cxnSpLocks/>
          </p:cNvCxnSpPr>
          <p:nvPr/>
        </p:nvCxnSpPr>
        <p:spPr>
          <a:xfrm>
            <a:off x="1931262" y="2966177"/>
            <a:ext cx="62778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B373387-C2FB-41BE-B3E0-0D62C432C023}"/>
              </a:ext>
            </a:extLst>
          </p:cNvPr>
          <p:cNvSpPr/>
          <p:nvPr/>
        </p:nvSpPr>
        <p:spPr>
          <a:xfrm>
            <a:off x="361951" y="3119057"/>
            <a:ext cx="1569312" cy="305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3. Serial number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EAF98A-9E49-4163-86A1-3E2336FFAAE9}"/>
              </a:ext>
            </a:extLst>
          </p:cNvPr>
          <p:cNvCxnSpPr>
            <a:cxnSpLocks/>
          </p:cNvCxnSpPr>
          <p:nvPr/>
        </p:nvCxnSpPr>
        <p:spPr>
          <a:xfrm>
            <a:off x="1931262" y="3270264"/>
            <a:ext cx="62778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AF955C-CFCD-43AB-9712-581676F6301F}"/>
              </a:ext>
            </a:extLst>
          </p:cNvPr>
          <p:cNvCxnSpPr>
            <a:cxnSpLocks/>
          </p:cNvCxnSpPr>
          <p:nvPr/>
        </p:nvCxnSpPr>
        <p:spPr>
          <a:xfrm flipH="1">
            <a:off x="4581694" y="3663351"/>
            <a:ext cx="116249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47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BE80E-88E6-49A8-8E1E-B069054E9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968" y="1651004"/>
            <a:ext cx="2787580" cy="217744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Confirm installation folder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RosslareBio 9000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Installation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39523-3A5B-4BF8-B210-B948865A3072}"/>
              </a:ext>
            </a:extLst>
          </p:cNvPr>
          <p:cNvSpPr/>
          <p:nvPr/>
        </p:nvSpPr>
        <p:spPr>
          <a:xfrm>
            <a:off x="5744193" y="3511067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Next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AF955C-CFCD-43AB-9712-581676F6301F}"/>
              </a:ext>
            </a:extLst>
          </p:cNvPr>
          <p:cNvCxnSpPr>
            <a:cxnSpLocks/>
          </p:cNvCxnSpPr>
          <p:nvPr/>
        </p:nvCxnSpPr>
        <p:spPr>
          <a:xfrm flipH="1">
            <a:off x="4581694" y="3682401"/>
            <a:ext cx="116249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242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026F1D-3C05-452E-AC92-7C83CFE0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47" y="1835150"/>
            <a:ext cx="2607840" cy="198964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Select installation type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RosslareBio 9000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Installation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39523-3A5B-4BF8-B210-B948865A3072}"/>
              </a:ext>
            </a:extLst>
          </p:cNvPr>
          <p:cNvSpPr/>
          <p:nvPr/>
        </p:nvSpPr>
        <p:spPr>
          <a:xfrm>
            <a:off x="5947393" y="3523767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Next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AF955C-CFCD-43AB-9712-581676F6301F}"/>
              </a:ext>
            </a:extLst>
          </p:cNvPr>
          <p:cNvCxnSpPr>
            <a:cxnSpLocks/>
          </p:cNvCxnSpPr>
          <p:nvPr/>
        </p:nvCxnSpPr>
        <p:spPr>
          <a:xfrm flipH="1">
            <a:off x="4784894" y="3695101"/>
            <a:ext cx="116249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860C51C-CB8B-4111-9BED-F3DF2FF35C81}"/>
              </a:ext>
            </a:extLst>
          </p:cNvPr>
          <p:cNvSpPr/>
          <p:nvPr/>
        </p:nvSpPr>
        <p:spPr>
          <a:xfrm>
            <a:off x="700402" y="2342669"/>
            <a:ext cx="1569311" cy="4202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Local server and client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7D1D94-402F-4FCF-9B8E-3BEB10781237}"/>
              </a:ext>
            </a:extLst>
          </p:cNvPr>
          <p:cNvCxnSpPr>
            <a:cxnSpLocks/>
          </p:cNvCxnSpPr>
          <p:nvPr/>
        </p:nvCxnSpPr>
        <p:spPr>
          <a:xfrm>
            <a:off x="2269713" y="2551581"/>
            <a:ext cx="62778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8F407A0-6020-4A4E-8832-F617F2055FF3}"/>
              </a:ext>
            </a:extLst>
          </p:cNvPr>
          <p:cNvSpPr/>
          <p:nvPr/>
        </p:nvSpPr>
        <p:spPr>
          <a:xfrm>
            <a:off x="700401" y="2823463"/>
            <a:ext cx="1569311" cy="655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Client only – connected to remote server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9B93BD-A222-412E-A60B-61441650A7B6}"/>
              </a:ext>
            </a:extLst>
          </p:cNvPr>
          <p:cNvCxnSpPr>
            <a:cxnSpLocks/>
          </p:cNvCxnSpPr>
          <p:nvPr/>
        </p:nvCxnSpPr>
        <p:spPr>
          <a:xfrm>
            <a:off x="2269713" y="3133421"/>
            <a:ext cx="62778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64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Partners</a:t>
            </a:r>
            <a:endParaRPr lang="en-US" dirty="0"/>
          </a:p>
        </p:txBody>
      </p:sp>
      <p:pic>
        <p:nvPicPr>
          <p:cNvPr id="9" name="Picture 8" descr="Untitled-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54103" y="2967836"/>
            <a:ext cx="990592" cy="271413"/>
          </a:xfrm>
          <a:prstGeom prst="rect">
            <a:avLst/>
          </a:prstGeom>
        </p:spPr>
      </p:pic>
      <p:pic>
        <p:nvPicPr>
          <p:cNvPr id="10" name="Picture 9" descr="ADI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85983" y="4398543"/>
            <a:ext cx="859586" cy="391500"/>
          </a:xfrm>
          <a:prstGeom prst="rect">
            <a:avLst/>
          </a:prstGeom>
        </p:spPr>
      </p:pic>
      <p:pic>
        <p:nvPicPr>
          <p:cNvPr id="12" name="Picture 11" descr="ALAR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13782" y="3330813"/>
            <a:ext cx="960583" cy="381772"/>
          </a:xfrm>
          <a:prstGeom prst="rect">
            <a:avLst/>
          </a:prstGeom>
        </p:spPr>
      </p:pic>
      <p:pic>
        <p:nvPicPr>
          <p:cNvPr id="13" name="Picture 12" descr="HIDlogo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287280" y="4423876"/>
            <a:ext cx="785067" cy="340834"/>
          </a:xfrm>
          <a:prstGeom prst="rect">
            <a:avLst/>
          </a:prstGeom>
        </p:spPr>
      </p:pic>
      <p:pic>
        <p:nvPicPr>
          <p:cNvPr id="14" name="Picture 13" descr="siemens logo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5901" y="3483962"/>
            <a:ext cx="1271866" cy="200556"/>
          </a:xfrm>
          <a:prstGeom prst="rect">
            <a:avLst/>
          </a:prstGeom>
        </p:spPr>
      </p:pic>
      <p:pic>
        <p:nvPicPr>
          <p:cNvPr id="15" name="Picture 14" descr="bosch_security_systems_logo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9619" y="4326673"/>
            <a:ext cx="1288690" cy="424510"/>
          </a:xfrm>
          <a:prstGeom prst="rect">
            <a:avLst/>
          </a:prstGeom>
        </p:spPr>
      </p:pic>
      <p:pic>
        <p:nvPicPr>
          <p:cNvPr id="16" name="Picture 15" descr="GE_Logo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061349" y="2929060"/>
            <a:ext cx="595119" cy="5926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99" y="4124572"/>
            <a:ext cx="1141811" cy="202101"/>
          </a:xfrm>
          <a:prstGeom prst="rect">
            <a:avLst/>
          </a:prstGeom>
        </p:spPr>
      </p:pic>
      <p:grpSp>
        <p:nvGrpSpPr>
          <p:cNvPr id="2" name="Shape 459"/>
          <p:cNvGrpSpPr/>
          <p:nvPr/>
        </p:nvGrpSpPr>
        <p:grpSpPr>
          <a:xfrm>
            <a:off x="7562678" y="1431124"/>
            <a:ext cx="1154403" cy="1086114"/>
            <a:chOff x="5972700" y="2330200"/>
            <a:chExt cx="411625" cy="387275"/>
          </a:xfrm>
        </p:grpSpPr>
        <p:sp>
          <p:nvSpPr>
            <p:cNvPr id="19" name="Shape 46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46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381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74884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F85F5-0366-4A96-8533-9BCB3F62F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690" y="1761697"/>
            <a:ext cx="2779896" cy="212353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Click Install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RosslareBio 9000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Installation as Server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39523-3A5B-4BF8-B210-B948865A3072}"/>
              </a:ext>
            </a:extLst>
          </p:cNvPr>
          <p:cNvSpPr/>
          <p:nvPr/>
        </p:nvSpPr>
        <p:spPr>
          <a:xfrm>
            <a:off x="5947393" y="3555517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Install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AF955C-CFCD-43AB-9712-581676F6301F}"/>
              </a:ext>
            </a:extLst>
          </p:cNvPr>
          <p:cNvCxnSpPr>
            <a:cxnSpLocks/>
          </p:cNvCxnSpPr>
          <p:nvPr/>
        </p:nvCxnSpPr>
        <p:spPr>
          <a:xfrm flipH="1">
            <a:off x="4784894" y="3726851"/>
            <a:ext cx="116249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876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392E64-0348-4B9C-8073-5C6661767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128" y="1862649"/>
            <a:ext cx="3015716" cy="234949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Set SQL connection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600" dirty="0">
                <a:solidFill>
                  <a:srgbClr val="FF0000"/>
                </a:solidFill>
              </a:rPr>
              <a:t>For SQL Server pre-setting, see SQL server setting at the end of this presentation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RosslareBio 9000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Installation as Server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39523-3A5B-4BF8-B210-B948865A3072}"/>
              </a:ext>
            </a:extLst>
          </p:cNvPr>
          <p:cNvSpPr/>
          <p:nvPr/>
        </p:nvSpPr>
        <p:spPr>
          <a:xfrm>
            <a:off x="6593202" y="3991644"/>
            <a:ext cx="1301301" cy="249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Next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AF955C-CFCD-43AB-9712-581676F6301F}"/>
              </a:ext>
            </a:extLst>
          </p:cNvPr>
          <p:cNvCxnSpPr>
            <a:cxnSpLocks/>
          </p:cNvCxnSpPr>
          <p:nvPr/>
        </p:nvCxnSpPr>
        <p:spPr>
          <a:xfrm flipH="1">
            <a:off x="4768850" y="4116185"/>
            <a:ext cx="182435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91548C7-8FA7-48D8-AA35-BCCB751CF870}"/>
              </a:ext>
            </a:extLst>
          </p:cNvPr>
          <p:cNvSpPr/>
          <p:nvPr/>
        </p:nvSpPr>
        <p:spPr>
          <a:xfrm>
            <a:off x="1011552" y="2495069"/>
            <a:ext cx="1569311" cy="4202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SQL Server Details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4BAB0C-D979-4A88-9894-418EC533B308}"/>
              </a:ext>
            </a:extLst>
          </p:cNvPr>
          <p:cNvCxnSpPr>
            <a:cxnSpLocks/>
          </p:cNvCxnSpPr>
          <p:nvPr/>
        </p:nvCxnSpPr>
        <p:spPr>
          <a:xfrm>
            <a:off x="2580863" y="2703981"/>
            <a:ext cx="11338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98DB227-1446-4DE8-91B8-5080E3A28F9E}"/>
              </a:ext>
            </a:extLst>
          </p:cNvPr>
          <p:cNvSpPr/>
          <p:nvPr/>
        </p:nvSpPr>
        <p:spPr>
          <a:xfrm>
            <a:off x="1011552" y="3039002"/>
            <a:ext cx="1569311" cy="6312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Authentication Details – Must use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2E1B4B-1617-484B-9133-EF7FC8362C1E}"/>
              </a:ext>
            </a:extLst>
          </p:cNvPr>
          <p:cNvCxnSpPr>
            <a:cxnSpLocks/>
          </p:cNvCxnSpPr>
          <p:nvPr/>
        </p:nvCxnSpPr>
        <p:spPr>
          <a:xfrm>
            <a:off x="2580863" y="3343164"/>
            <a:ext cx="11338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FFA4A9F-E4CC-48CC-A043-B4977B42307D}"/>
              </a:ext>
            </a:extLst>
          </p:cNvPr>
          <p:cNvSpPr/>
          <p:nvPr/>
        </p:nvSpPr>
        <p:spPr>
          <a:xfrm>
            <a:off x="6593202" y="3648205"/>
            <a:ext cx="1678342" cy="250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Search for Path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0273A2-030B-42AC-8125-A262429EEDC9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340844" y="3773451"/>
            <a:ext cx="1252358" cy="68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995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91CCD-9288-4C86-8F5E-B80E67073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423" y="1612245"/>
            <a:ext cx="3358383" cy="260624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Set Server connection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RosslareBio 9000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Installation as Server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39523-3A5B-4BF8-B210-B948865A3072}"/>
              </a:ext>
            </a:extLst>
          </p:cNvPr>
          <p:cNvSpPr/>
          <p:nvPr/>
        </p:nvSpPr>
        <p:spPr>
          <a:xfrm>
            <a:off x="6593202" y="3991644"/>
            <a:ext cx="1301301" cy="249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OK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AF955C-CFCD-43AB-9712-581676F6301F}"/>
              </a:ext>
            </a:extLst>
          </p:cNvPr>
          <p:cNvCxnSpPr>
            <a:cxnSpLocks/>
          </p:cNvCxnSpPr>
          <p:nvPr/>
        </p:nvCxnSpPr>
        <p:spPr>
          <a:xfrm flipH="1">
            <a:off x="5340844" y="4116185"/>
            <a:ext cx="12523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91548C7-8FA7-48D8-AA35-BCCB751CF870}"/>
              </a:ext>
            </a:extLst>
          </p:cNvPr>
          <p:cNvSpPr/>
          <p:nvPr/>
        </p:nvSpPr>
        <p:spPr>
          <a:xfrm>
            <a:off x="342900" y="2203863"/>
            <a:ext cx="2144444" cy="21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Client Connection IP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4BAB0C-D979-4A88-9894-418EC533B308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487344" y="2311047"/>
            <a:ext cx="1354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82733CD-E235-4872-8AA4-567D8AA48ACC}"/>
              </a:ext>
            </a:extLst>
          </p:cNvPr>
          <p:cNvSpPr/>
          <p:nvPr/>
        </p:nvSpPr>
        <p:spPr>
          <a:xfrm>
            <a:off x="342900" y="2485174"/>
            <a:ext cx="2142587" cy="21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Terminals Connection IP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CFA0461-0792-4478-9556-5A001EAE9186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2485487" y="2592358"/>
            <a:ext cx="1354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20B9388-7A44-42EF-9CCB-FCB8409ABC6C}"/>
              </a:ext>
            </a:extLst>
          </p:cNvPr>
          <p:cNvSpPr/>
          <p:nvPr/>
        </p:nvSpPr>
        <p:spPr>
          <a:xfrm>
            <a:off x="342900" y="2766485"/>
            <a:ext cx="2142587" cy="21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Client Connection port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E64CA7-5420-41B8-ADC7-43A1A7B2EFEC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485487" y="2873669"/>
            <a:ext cx="1354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4B9F0F3-8614-400E-8C70-2DDB309C304C}"/>
              </a:ext>
            </a:extLst>
          </p:cNvPr>
          <p:cNvSpPr/>
          <p:nvPr/>
        </p:nvSpPr>
        <p:spPr>
          <a:xfrm>
            <a:off x="342900" y="3050459"/>
            <a:ext cx="2142587" cy="21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Terminals Connection port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31ED84-D8B6-4099-8F4A-D190CBBB9F55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485487" y="3157643"/>
            <a:ext cx="1354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9B292-1386-418B-A28A-A922FB08D3C2}"/>
              </a:ext>
            </a:extLst>
          </p:cNvPr>
          <p:cNvSpPr/>
          <p:nvPr/>
        </p:nvSpPr>
        <p:spPr>
          <a:xfrm>
            <a:off x="346209" y="3359502"/>
            <a:ext cx="2142587" cy="21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Terminals per Server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E58B5-2CA1-49F6-B3E6-0AF5E71E6C17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2488796" y="3466686"/>
            <a:ext cx="1354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7F1566F-79FF-4F13-B85F-A4A1554EC655}"/>
              </a:ext>
            </a:extLst>
          </p:cNvPr>
          <p:cNvSpPr/>
          <p:nvPr/>
        </p:nvSpPr>
        <p:spPr>
          <a:xfrm>
            <a:off x="342900" y="3634142"/>
            <a:ext cx="2142587" cy="21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Remote Clients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783E55F-71A7-4E2A-BAD3-45AA8529F06C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2485487" y="3741326"/>
            <a:ext cx="1354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97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8999CC-297D-4DBC-A2E3-0C3960BDA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947" y="1753577"/>
            <a:ext cx="2940126" cy="224902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Complete installation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RosslareBio 9000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Installation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39523-3A5B-4BF8-B210-B948865A3072}"/>
              </a:ext>
            </a:extLst>
          </p:cNvPr>
          <p:cNvSpPr/>
          <p:nvPr/>
        </p:nvSpPr>
        <p:spPr>
          <a:xfrm>
            <a:off x="6016547" y="3646980"/>
            <a:ext cx="1301301" cy="361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Finish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AF955C-CFCD-43AB-9712-581676F6301F}"/>
              </a:ext>
            </a:extLst>
          </p:cNvPr>
          <p:cNvCxnSpPr>
            <a:cxnSpLocks/>
          </p:cNvCxnSpPr>
          <p:nvPr/>
        </p:nvCxnSpPr>
        <p:spPr>
          <a:xfrm flipH="1">
            <a:off x="4854050" y="3827897"/>
            <a:ext cx="116249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36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3A0554-B137-49CE-8D01-0AEF43BC7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626" y="1344705"/>
            <a:ext cx="2841172" cy="356539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RosslareBio 9000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First Run Setting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39523-3A5B-4BF8-B210-B948865A3072}"/>
              </a:ext>
            </a:extLst>
          </p:cNvPr>
          <p:cNvSpPr/>
          <p:nvPr/>
        </p:nvSpPr>
        <p:spPr>
          <a:xfrm>
            <a:off x="6070336" y="4662103"/>
            <a:ext cx="1301301" cy="2512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Next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AF955C-CFCD-43AB-9712-581676F6301F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933150" y="4787720"/>
            <a:ext cx="11371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B485F8A-A391-4D96-8C62-77DC89E30D18}"/>
              </a:ext>
            </a:extLst>
          </p:cNvPr>
          <p:cNvSpPr/>
          <p:nvPr/>
        </p:nvSpPr>
        <p:spPr>
          <a:xfrm>
            <a:off x="281428" y="2483381"/>
            <a:ext cx="2144444" cy="21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FP and ID 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1E785F-6C43-4F24-ADBD-28FB012E8959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425872" y="2590565"/>
            <a:ext cx="6554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C3559-6CE2-4833-82EF-1C30621199EC}"/>
              </a:ext>
            </a:extLst>
          </p:cNvPr>
          <p:cNvSpPr/>
          <p:nvPr/>
        </p:nvSpPr>
        <p:spPr>
          <a:xfrm>
            <a:off x="281428" y="2924546"/>
            <a:ext cx="2142587" cy="21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Card Reading setting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874AFC-BFBC-4830-B67A-A4C3EBB4E70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424015" y="3031730"/>
            <a:ext cx="6572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928FEC1-6783-4FD6-B433-57DA383892B3}"/>
              </a:ext>
            </a:extLst>
          </p:cNvPr>
          <p:cNvSpPr/>
          <p:nvPr/>
        </p:nvSpPr>
        <p:spPr>
          <a:xfrm>
            <a:off x="281428" y="3413553"/>
            <a:ext cx="2142587" cy="21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Security Level 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242497-B65A-41DE-9EF0-527E9D592BFB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424015" y="3520025"/>
            <a:ext cx="657282" cy="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6FAC5EB-5D28-4932-8EE9-06C1A39A4AF4}"/>
              </a:ext>
            </a:extLst>
          </p:cNvPr>
          <p:cNvSpPr/>
          <p:nvPr/>
        </p:nvSpPr>
        <p:spPr>
          <a:xfrm>
            <a:off x="281428" y="3720713"/>
            <a:ext cx="2142587" cy="21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Encryption Type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BA761B-972D-42E3-94C6-0F70AD57CFF6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424015" y="3827897"/>
            <a:ext cx="6572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0603A88-AC8C-4238-B17C-C9A7AEA8977E}"/>
              </a:ext>
            </a:extLst>
          </p:cNvPr>
          <p:cNvSpPr/>
          <p:nvPr/>
        </p:nvSpPr>
        <p:spPr>
          <a:xfrm>
            <a:off x="281428" y="4065913"/>
            <a:ext cx="2142587" cy="21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 &amp; Attendance 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E0A054-C169-4A44-BF91-A2ED571F20C5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424015" y="4173097"/>
            <a:ext cx="6572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B0B3554-D927-47E8-895F-ADC67DB0AD98}"/>
              </a:ext>
            </a:extLst>
          </p:cNvPr>
          <p:cNvSpPr/>
          <p:nvPr/>
        </p:nvSpPr>
        <p:spPr>
          <a:xfrm>
            <a:off x="281428" y="4662103"/>
            <a:ext cx="2142587" cy="21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Remote Clients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7FF920-0D42-4F95-9E9D-AC131F193DDC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424015" y="4769287"/>
            <a:ext cx="13544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773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452CCF-30F7-415C-95C3-EDC4A42C7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6" r="1633"/>
          <a:stretch/>
        </p:blipFill>
        <p:spPr>
          <a:xfrm>
            <a:off x="2584027" y="1224568"/>
            <a:ext cx="2917716" cy="36887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RosslareBio 9000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First Run Setting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39523-3A5B-4BF8-B210-B948865A3072}"/>
              </a:ext>
            </a:extLst>
          </p:cNvPr>
          <p:cNvSpPr/>
          <p:nvPr/>
        </p:nvSpPr>
        <p:spPr>
          <a:xfrm>
            <a:off x="6070336" y="4662103"/>
            <a:ext cx="1301301" cy="2512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OK</a:t>
            </a:r>
            <a:endParaRPr lang="x-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AF955C-CFCD-43AB-9712-581676F6301F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933150" y="4787720"/>
            <a:ext cx="11371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B485F8A-A391-4D96-8C62-77DC89E30D18}"/>
              </a:ext>
            </a:extLst>
          </p:cNvPr>
          <p:cNvSpPr/>
          <p:nvPr/>
        </p:nvSpPr>
        <p:spPr>
          <a:xfrm>
            <a:off x="201845" y="2335520"/>
            <a:ext cx="2144444" cy="21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 Information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1E785F-6C43-4F24-ADBD-28FB012E8959}"/>
              </a:ext>
            </a:extLst>
          </p:cNvPr>
          <p:cNvCxnSpPr>
            <a:cxnSpLocks/>
            <a:stCxn id="12" idx="3"/>
            <a:endCxn id="4" idx="1"/>
          </p:cNvCxnSpPr>
          <p:nvPr/>
        </p:nvCxnSpPr>
        <p:spPr>
          <a:xfrm>
            <a:off x="2346289" y="2442704"/>
            <a:ext cx="33577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00C3559-6CE2-4833-82EF-1C30621199EC}"/>
              </a:ext>
            </a:extLst>
          </p:cNvPr>
          <p:cNvSpPr/>
          <p:nvPr/>
        </p:nvSpPr>
        <p:spPr>
          <a:xfrm>
            <a:off x="203702" y="3352613"/>
            <a:ext cx="2142587" cy="21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Authentication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874AFC-BFBC-4830-B67A-A4C3EBB4E704}"/>
              </a:ext>
            </a:extLst>
          </p:cNvPr>
          <p:cNvCxnSpPr>
            <a:cxnSpLocks/>
            <a:stCxn id="14" idx="3"/>
            <a:endCxn id="24" idx="1"/>
          </p:cNvCxnSpPr>
          <p:nvPr/>
        </p:nvCxnSpPr>
        <p:spPr>
          <a:xfrm>
            <a:off x="2346289" y="3459797"/>
            <a:ext cx="335773" cy="1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45FB71E-F863-41A5-AA05-E8BC9B09AC9E}"/>
              </a:ext>
            </a:extLst>
          </p:cNvPr>
          <p:cNvSpPr/>
          <p:nvPr/>
        </p:nvSpPr>
        <p:spPr>
          <a:xfrm>
            <a:off x="2682062" y="1965846"/>
            <a:ext cx="2512345" cy="9537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4FE660-CAAE-4A77-A48F-7F068D87E29B}"/>
              </a:ext>
            </a:extLst>
          </p:cNvPr>
          <p:cNvSpPr/>
          <p:nvPr/>
        </p:nvSpPr>
        <p:spPr>
          <a:xfrm>
            <a:off x="2682062" y="2984388"/>
            <a:ext cx="2520029" cy="9537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88512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67BFE2-0F24-45AC-9BAA-613D563CB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896" y="2010652"/>
            <a:ext cx="3924638" cy="2977741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426387D-F029-4A39-9E11-76768337EA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Open the SQL Server Configuration Manager.</a:t>
            </a:r>
          </a:p>
          <a:p>
            <a:r>
              <a:rPr lang="en-US" dirty="0"/>
              <a:t>Brows to “Protocols for </a:t>
            </a:r>
            <a:r>
              <a:rPr lang="en-US" dirty="0" err="1"/>
              <a:t>XXXXX</a:t>
            </a:r>
            <a:r>
              <a:rPr lang="en-US" dirty="0"/>
              <a:t> (default VERITRAX)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RosslareBio 9000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SQL Server Setting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485F8A-A391-4D96-8C62-77DC89E30D18}"/>
              </a:ext>
            </a:extLst>
          </p:cNvPr>
          <p:cNvSpPr/>
          <p:nvPr/>
        </p:nvSpPr>
        <p:spPr>
          <a:xfrm>
            <a:off x="609129" y="2537445"/>
            <a:ext cx="1784118" cy="21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Instance protocols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1E785F-6C43-4F24-ADBD-28FB012E8959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393247" y="2644629"/>
            <a:ext cx="2428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183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426387D-F029-4A39-9E11-76768337EA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Double-click on “Named Pipe”</a:t>
            </a:r>
          </a:p>
          <a:p>
            <a:r>
              <a:rPr lang="en-US" dirty="0"/>
              <a:t>Under protocol Tab, make sure “Enabled” is set to ”Yes”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RosslareBio 9000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SQL Server Setting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3A9BC-8683-41A3-8536-A96E526A6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27" y="2194559"/>
            <a:ext cx="2233075" cy="26441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37EE94-C6E1-4BC2-B353-26A718058A95}"/>
              </a:ext>
            </a:extLst>
          </p:cNvPr>
          <p:cNvSpPr/>
          <p:nvPr/>
        </p:nvSpPr>
        <p:spPr>
          <a:xfrm>
            <a:off x="3132195" y="2571750"/>
            <a:ext cx="2095012" cy="180063"/>
          </a:xfrm>
          <a:prstGeom prst="rect">
            <a:avLst/>
          </a:prstGeom>
          <a:noFill/>
          <a:ln w="28575">
            <a:solidFill>
              <a:srgbClr val="E4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9926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17B366-657C-4E4F-A9B7-15E0222E4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703" y="2065020"/>
            <a:ext cx="2519593" cy="2890837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426387D-F029-4A39-9E11-76768337EA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Double-click on “TCP/IP” </a:t>
            </a:r>
          </a:p>
          <a:p>
            <a:r>
              <a:rPr lang="en-US"/>
              <a:t>Under protocol Tab, make sure “Enabled” is set to ”Yes”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RosslareBio 9000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SQL Server Setting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37EE94-C6E1-4BC2-B353-26A718058A95}"/>
              </a:ext>
            </a:extLst>
          </p:cNvPr>
          <p:cNvSpPr/>
          <p:nvPr/>
        </p:nvSpPr>
        <p:spPr>
          <a:xfrm>
            <a:off x="3048000" y="2432050"/>
            <a:ext cx="2324099" cy="241300"/>
          </a:xfrm>
          <a:prstGeom prst="rect">
            <a:avLst/>
          </a:prstGeom>
          <a:noFill/>
          <a:ln w="28575">
            <a:solidFill>
              <a:srgbClr val="E4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205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3A975-09CB-4B18-9D92-D503FC45B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67" y="2104765"/>
            <a:ext cx="2579265" cy="2964601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426387D-F029-4A39-9E11-76768337EA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On IP Addresses tab, make sure all listed IPs are Active, Enabled, and IP address is set to PC IP Address</a:t>
            </a:r>
          </a:p>
          <a:p>
            <a:r>
              <a:rPr lang="en-US" dirty="0"/>
              <a:t>Click Apply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RosslareBio 9000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SQL Server Setting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37EE94-C6E1-4BC2-B353-26A718058A95}"/>
              </a:ext>
            </a:extLst>
          </p:cNvPr>
          <p:cNvSpPr/>
          <p:nvPr/>
        </p:nvSpPr>
        <p:spPr>
          <a:xfrm>
            <a:off x="3048000" y="2499360"/>
            <a:ext cx="2324099" cy="657012"/>
          </a:xfrm>
          <a:prstGeom prst="rect">
            <a:avLst/>
          </a:prstGeom>
          <a:noFill/>
          <a:ln w="28575">
            <a:solidFill>
              <a:srgbClr val="E4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78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9000 Biometric Series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0133C7-3A64-41CF-A833-E88AC53B4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26" r="41976"/>
          <a:stretch/>
        </p:blipFill>
        <p:spPr>
          <a:xfrm>
            <a:off x="1638738" y="621094"/>
            <a:ext cx="904248" cy="2482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7ABE21-3E83-4F65-B13F-BED2ABB99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172" y="836994"/>
            <a:ext cx="709431" cy="2159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67FD3-4795-4B84-A302-6500D032C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431" y="767144"/>
            <a:ext cx="1598253" cy="2229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703C08-6B81-4290-B198-3E7D48A191D3}"/>
              </a:ext>
            </a:extLst>
          </p:cNvPr>
          <p:cNvSpPr txBox="1"/>
          <p:nvPr/>
        </p:nvSpPr>
        <p:spPr>
          <a:xfrm>
            <a:off x="1474912" y="3016468"/>
            <a:ext cx="123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AY-B91x0BT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16E50-56C4-4218-97A4-D6C96F0B604E}"/>
              </a:ext>
            </a:extLst>
          </p:cNvPr>
          <p:cNvSpPr txBox="1"/>
          <p:nvPr/>
        </p:nvSpPr>
        <p:spPr>
          <a:xfrm>
            <a:off x="2706812" y="3017180"/>
            <a:ext cx="123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AY-B92x0BT</a:t>
            </a:r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8E94D-BA68-40AC-8232-35FF7D831AF1}"/>
              </a:ext>
            </a:extLst>
          </p:cNvPr>
          <p:cNvSpPr txBox="1"/>
          <p:nvPr/>
        </p:nvSpPr>
        <p:spPr>
          <a:xfrm>
            <a:off x="4424592" y="3017892"/>
            <a:ext cx="107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AY-B9350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E6A370-86F1-4440-A30A-4E559D4C2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076" y="1018478"/>
            <a:ext cx="1165950" cy="17967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EFB19B-E575-4814-A8FF-74AE386379F9}"/>
              </a:ext>
            </a:extLst>
          </p:cNvPr>
          <p:cNvSpPr txBox="1"/>
          <p:nvPr/>
        </p:nvSpPr>
        <p:spPr>
          <a:xfrm>
            <a:off x="6156086" y="2996706"/>
            <a:ext cx="107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DR-9000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57756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426387D-F029-4A39-9E11-76768337EA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 to SQL Server Services topic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RosslareBio 9000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SQL Server Setting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DA3B0-64D9-4243-96CE-9EBBF4E19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078" y="2049388"/>
            <a:ext cx="3960651" cy="29839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485F8A-A391-4D96-8C62-77DC89E30D18}"/>
              </a:ext>
            </a:extLst>
          </p:cNvPr>
          <p:cNvSpPr/>
          <p:nvPr/>
        </p:nvSpPr>
        <p:spPr>
          <a:xfrm>
            <a:off x="656542" y="2415525"/>
            <a:ext cx="1784118" cy="214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Server Services 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1E785F-6C43-4F24-ADBD-28FB012E8959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440660" y="2522709"/>
            <a:ext cx="2428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042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426387D-F029-4A39-9E11-76768337EA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Make sure SQL Server Browser is Running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RosslareBio 9000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SQL Server Setting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DA3B0-64D9-4243-96CE-9EBBF4E19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078" y="1907148"/>
            <a:ext cx="3960651" cy="29839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FCE739-7112-4C4E-B817-279D57CD4E71}"/>
              </a:ext>
            </a:extLst>
          </p:cNvPr>
          <p:cNvSpPr/>
          <p:nvPr/>
        </p:nvSpPr>
        <p:spPr>
          <a:xfrm>
            <a:off x="3702843" y="2522934"/>
            <a:ext cx="2812257" cy="97632"/>
          </a:xfrm>
          <a:prstGeom prst="rect">
            <a:avLst/>
          </a:prstGeom>
          <a:noFill/>
          <a:ln w="28575">
            <a:solidFill>
              <a:srgbClr val="E4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7587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EF0EF0-84C0-4216-AFE8-060416DC8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871" y="2152027"/>
            <a:ext cx="3538229" cy="266762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RosslareBio 9000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SQL Server Setting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426387D-F029-4A39-9E11-76768337EA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6867" y="1140902"/>
            <a:ext cx="8657074" cy="394282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Select SQL Server (Instance Name)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Click Restart Server button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952E92-753A-4ED8-ABBB-A225828D0056}"/>
              </a:ext>
            </a:extLst>
          </p:cNvPr>
          <p:cNvSpPr/>
          <p:nvPr/>
        </p:nvSpPr>
        <p:spPr>
          <a:xfrm>
            <a:off x="3617118" y="2332433"/>
            <a:ext cx="140495" cy="134541"/>
          </a:xfrm>
          <a:prstGeom prst="rect">
            <a:avLst/>
          </a:prstGeom>
          <a:noFill/>
          <a:ln w="28575">
            <a:solidFill>
              <a:srgbClr val="E4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EAA17A-FFB0-48A5-87F9-BEF9687415C5}"/>
              </a:ext>
            </a:extLst>
          </p:cNvPr>
          <p:cNvSpPr/>
          <p:nvPr/>
        </p:nvSpPr>
        <p:spPr>
          <a:xfrm>
            <a:off x="636222" y="2292520"/>
            <a:ext cx="1784118" cy="214368"/>
          </a:xfrm>
          <a:prstGeom prst="rect">
            <a:avLst/>
          </a:prstGeom>
          <a:solidFill>
            <a:schemeClr val="bg1"/>
          </a:solidFill>
          <a:ln>
            <a:solidFill>
              <a:srgbClr val="E4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Restart Server</a:t>
            </a:r>
            <a:endParaRPr lang="x-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1672B4-3042-4D08-938F-74645E62EA13}"/>
              </a:ext>
            </a:extLst>
          </p:cNvPr>
          <p:cNvCxnSpPr>
            <a:cxnSpLocks/>
            <a:stCxn id="12" idx="3"/>
            <a:endCxn id="10" idx="1"/>
          </p:cNvCxnSpPr>
          <p:nvPr/>
        </p:nvCxnSpPr>
        <p:spPr>
          <a:xfrm>
            <a:off x="2420340" y="2399704"/>
            <a:ext cx="119677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727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99749" y="2829397"/>
            <a:ext cx="7707920" cy="599603"/>
          </a:xfrm>
        </p:spPr>
        <p:txBody>
          <a:bodyPr/>
          <a:lstStyle/>
          <a:p>
            <a:r>
              <a:rPr lang="es-MX" sz="2800" dirty="0"/>
              <a:t>Ing. Mariano Bianchi – </a:t>
            </a:r>
            <a:r>
              <a:rPr lang="es-MX" sz="2800" dirty="0" err="1"/>
              <a:t>Techincal</a:t>
            </a:r>
            <a:r>
              <a:rPr lang="es-MX" sz="2800" dirty="0"/>
              <a:t> support manager. </a:t>
            </a:r>
            <a:endParaRPr lang="en-US" sz="2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MX" dirty="0"/>
              <a:t>+54.9.11.5728.9751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99749" y="3557591"/>
            <a:ext cx="4670430" cy="389030"/>
          </a:xfrm>
        </p:spPr>
        <p:txBody>
          <a:bodyPr/>
          <a:lstStyle/>
          <a:p>
            <a:r>
              <a:rPr lang="es-MX" dirty="0"/>
              <a:t>Mariano.Bianchi@rosslaresecurity.com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0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20,000 fingerprint templates, 10,000 users </a:t>
            </a:r>
          </a:p>
          <a:p>
            <a:r>
              <a:rPr lang="en-US" dirty="0"/>
              <a:t>Support Wiegand 26- and 34-Bit formats</a:t>
            </a:r>
          </a:p>
          <a:p>
            <a:r>
              <a:rPr lang="en-US" dirty="0"/>
              <a:t>Built-in output relay for controlling a local door</a:t>
            </a:r>
          </a:p>
          <a:p>
            <a:r>
              <a:rPr lang="en-US" dirty="0"/>
              <a:t>RosslareBio 9000 Client/Server software </a:t>
            </a:r>
          </a:p>
          <a:p>
            <a:r>
              <a:rPr lang="en-US" dirty="0"/>
              <a:t>Support Rosslare </a:t>
            </a:r>
            <a:r>
              <a:rPr lang="en-US" dirty="0" err="1"/>
              <a:t>BLE</a:t>
            </a:r>
            <a:r>
              <a:rPr lang="en-US" dirty="0"/>
              <a:t>-ID and </a:t>
            </a:r>
            <a:r>
              <a:rPr lang="en-US" dirty="0" err="1"/>
              <a:t>BLE</a:t>
            </a:r>
            <a:r>
              <a:rPr lang="en-US" dirty="0"/>
              <a:t>-Admin apps (selected modules)</a:t>
            </a:r>
          </a:p>
          <a:p>
            <a:r>
              <a:rPr lang="en-US" dirty="0"/>
              <a:t>Face recognition (AY‑B9350)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9000 Biometric Series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332975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9000 Biometric Series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Compression Table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4B9D0C-E4E0-47E8-985C-8B8D8ED6E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72628"/>
              </p:ext>
            </p:extLst>
          </p:nvPr>
        </p:nvGraphicFramePr>
        <p:xfrm>
          <a:off x="917242" y="1451267"/>
          <a:ext cx="7309515" cy="3396767"/>
        </p:xfrm>
        <a:graphic>
          <a:graphicData uri="http://schemas.openxmlformats.org/drawingml/2006/table">
            <a:tbl>
              <a:tblPr firstRow="1" bandRow="1">
                <a:tableStyleId>{560A3622-7A2B-435D-AE8C-8D4E49ADF04C}</a:tableStyleId>
              </a:tblPr>
              <a:tblGrid>
                <a:gridCol w="2395446">
                  <a:extLst>
                    <a:ext uri="{9D8B030D-6E8A-4147-A177-3AD203B41FA5}">
                      <a16:colId xmlns:a16="http://schemas.microsoft.com/office/drawing/2014/main" val="31471076"/>
                    </a:ext>
                  </a:extLst>
                </a:gridCol>
                <a:gridCol w="1236416">
                  <a:extLst>
                    <a:ext uri="{9D8B030D-6E8A-4147-A177-3AD203B41FA5}">
                      <a16:colId xmlns:a16="http://schemas.microsoft.com/office/drawing/2014/main" val="2845738963"/>
                    </a:ext>
                  </a:extLst>
                </a:gridCol>
                <a:gridCol w="1110826">
                  <a:extLst>
                    <a:ext uri="{9D8B030D-6E8A-4147-A177-3AD203B41FA5}">
                      <a16:colId xmlns:a16="http://schemas.microsoft.com/office/drawing/2014/main" val="2057335247"/>
                    </a:ext>
                  </a:extLst>
                </a:gridCol>
                <a:gridCol w="1225974">
                  <a:extLst>
                    <a:ext uri="{9D8B030D-6E8A-4147-A177-3AD203B41FA5}">
                      <a16:colId xmlns:a16="http://schemas.microsoft.com/office/drawing/2014/main" val="2307309953"/>
                    </a:ext>
                  </a:extLst>
                </a:gridCol>
                <a:gridCol w="1340853">
                  <a:extLst>
                    <a:ext uri="{9D8B030D-6E8A-4147-A177-3AD203B41FA5}">
                      <a16:colId xmlns:a16="http://schemas.microsoft.com/office/drawing/2014/main" val="1427204667"/>
                    </a:ext>
                  </a:extLst>
                </a:gridCol>
              </a:tblGrid>
              <a:tr h="440207">
                <a:tc>
                  <a:txBody>
                    <a:bodyPr/>
                    <a:lstStyle/>
                    <a:p>
                      <a:pPr algn="l" rtl="0"/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AY-B9120BT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AY-B9150BT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AY-B9250BT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AY-B9350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879842"/>
                  </a:ext>
                </a:extLst>
              </a:tr>
              <a:tr h="299341"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Templates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20,000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20,000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20,000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20,000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42914"/>
                  </a:ext>
                </a:extLst>
              </a:tr>
              <a:tr h="299341"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Users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10,000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10,000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10,000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10,000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37632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EM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V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X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X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V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217337"/>
                  </a:ext>
                </a:extLst>
              </a:tr>
              <a:tr h="292568"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MIFARE (CSN)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X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V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V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V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179536"/>
                  </a:ext>
                </a:extLst>
              </a:tr>
              <a:tr h="299341"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BLE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V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V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V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X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254646"/>
                  </a:ext>
                </a:extLst>
              </a:tr>
              <a:tr h="299341"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Face Recognition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X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X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X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V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58985"/>
                  </a:ext>
                </a:extLst>
              </a:tr>
              <a:tr h="292568"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Snap Shot Camera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X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X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V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X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629899"/>
                  </a:ext>
                </a:extLst>
              </a:tr>
              <a:tr h="299341"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Door Relay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V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V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V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V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12165"/>
                  </a:ext>
                </a:extLst>
              </a:tr>
              <a:tr h="440207"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/>
                        <a:t>Multi-level Authentication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Card / FP</a:t>
                      </a:r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Card / FP</a:t>
                      </a:r>
                      <a:endParaRPr lang="x-none" sz="1400" dirty="0"/>
                    </a:p>
                    <a:p>
                      <a:pPr algn="ctr" rtl="0"/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Card / FP</a:t>
                      </a:r>
                      <a:endParaRPr lang="x-none" sz="1400" dirty="0"/>
                    </a:p>
                    <a:p>
                      <a:pPr algn="ctr" rtl="0"/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Card / FP / Face / Code</a:t>
                      </a:r>
                      <a:endParaRPr lang="x-non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940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00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AY-B9120BT/9150BT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2A00F-2E3D-4405-9F95-1624E8D0D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26" r="41976"/>
          <a:stretch/>
        </p:blipFill>
        <p:spPr>
          <a:xfrm>
            <a:off x="4119876" y="639345"/>
            <a:ext cx="904248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3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AY-B9120 BT – Supports 125 kHz</a:t>
            </a:r>
          </a:p>
          <a:p>
            <a:r>
              <a:rPr lang="en-US" dirty="0"/>
              <a:t>AY-B9150 BT – Supports 13.56 MHz (MIFARE Classic)</a:t>
            </a:r>
          </a:p>
          <a:p>
            <a:r>
              <a:rPr lang="en-US" dirty="0"/>
              <a:t>Must use the AY-B91x0 power supply </a:t>
            </a:r>
          </a:p>
          <a:p>
            <a:r>
              <a:rPr lang="en-US" dirty="0"/>
              <a:t>Recommended cable – 22AWG </a:t>
            </a:r>
          </a:p>
          <a:p>
            <a:r>
              <a:rPr lang="en-US" dirty="0"/>
              <a:t>IP address can be set up using </a:t>
            </a:r>
            <a:r>
              <a:rPr lang="en-US" dirty="0" err="1"/>
              <a:t>BLE</a:t>
            </a:r>
            <a:r>
              <a:rPr lang="en-US" dirty="0"/>
              <a:t>-Admin app or</a:t>
            </a:r>
            <a:br>
              <a:rPr lang="en-US" dirty="0"/>
            </a:br>
            <a:r>
              <a:rPr lang="en-US" dirty="0"/>
              <a:t>RosslareBio 9000 software (LAN only)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AY-B9120BT/9150BT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29100922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17657</TotalTime>
  <Words>1303</Words>
  <Application>Microsoft Office PowerPoint</Application>
  <PresentationFormat>On-screen Show (16:9)</PresentationFormat>
  <Paragraphs>378</Paragraphs>
  <Slides>53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Titillium Web</vt:lpstr>
      <vt:lpstr>Arial</vt:lpstr>
      <vt:lpstr>Wingdings</vt:lpstr>
      <vt:lpstr>Calibri</vt:lpstr>
      <vt:lpstr>Custom Design</vt:lpstr>
      <vt:lpstr>PowerPoint Presentation</vt:lpstr>
      <vt:lpstr>PowerPoint Presentation</vt:lpstr>
      <vt:lpstr>Worldwide Presence</vt:lpstr>
      <vt:lpstr>Partners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Tahly Flinker</dc:creator>
  <cp:lastModifiedBy>Mariano Bianchi</cp:lastModifiedBy>
  <cp:revision>293</cp:revision>
  <dcterms:modified xsi:type="dcterms:W3CDTF">2021-08-14T15:24:22Z</dcterms:modified>
</cp:coreProperties>
</file>