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0" r:id="rId4"/>
    <p:sldId id="262" r:id="rId5"/>
    <p:sldId id="264" r:id="rId6"/>
    <p:sldId id="265" r:id="rId7"/>
    <p:sldId id="266" r:id="rId8"/>
    <p:sldId id="269" r:id="rId9"/>
    <p:sldId id="257" r:id="rId10"/>
    <p:sldId id="271" r:id="rId11"/>
    <p:sldId id="274" r:id="rId12"/>
    <p:sldId id="273" r:id="rId13"/>
    <p:sldId id="272" r:id="rId14"/>
    <p:sldId id="258" r:id="rId15"/>
    <p:sldId id="259" r:id="rId16"/>
    <p:sldId id="267" r:id="rId17"/>
    <p:sldId id="276" r:id="rId18"/>
    <p:sldId id="275" r:id="rId19"/>
    <p:sldId id="268"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D94EF06-5AC7-4B67-8A53-331E31E63350}" type="datetimeFigureOut">
              <a:rPr lang="es-MX" smtClean="0"/>
              <a:t>09/02/23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6A1FF9-54D5-44F7-8177-2A3846778929}" type="slidenum">
              <a:rPr lang="es-MX" smtClean="0"/>
              <a:t>‹Nº›</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2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D94EF06-5AC7-4B67-8A53-331E31E63350}" type="datetimeFigureOut">
              <a:rPr lang="es-MX" smtClean="0"/>
              <a:t>09/02/23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45298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D94EF06-5AC7-4B67-8A53-331E31E63350}" type="datetimeFigureOut">
              <a:rPr lang="es-MX" smtClean="0"/>
              <a:t>09/02/23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336978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D94EF06-5AC7-4B67-8A53-331E31E63350}" type="datetimeFigureOut">
              <a:rPr lang="es-MX" smtClean="0"/>
              <a:t>09/02/23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6A1FF9-54D5-44F7-8177-2A3846778929}" type="slidenum">
              <a:rPr lang="es-MX" smtClean="0"/>
              <a:t>‹Nº›</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65536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D94EF06-5AC7-4B67-8A53-331E31E63350}" type="datetimeFigureOut">
              <a:rPr lang="es-MX" smtClean="0"/>
              <a:t>09/02/23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1688901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D94EF06-5AC7-4B67-8A53-331E31E63350}" type="datetimeFigureOut">
              <a:rPr lang="es-MX" smtClean="0"/>
              <a:t>09/02/23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6A1FF9-54D5-44F7-8177-2A3846778929}" type="slidenum">
              <a:rPr lang="es-MX" smtClean="0"/>
              <a:t>‹Nº›</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70647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D94EF06-5AC7-4B67-8A53-331E31E63350}" type="datetimeFigureOut">
              <a:rPr lang="es-MX" smtClean="0"/>
              <a:t>09/02/23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303167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94EF06-5AC7-4B67-8A53-331E31E63350}" type="datetimeFigureOut">
              <a:rPr lang="es-MX" smtClean="0"/>
              <a:t>09/02/23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3708776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94EF06-5AC7-4B67-8A53-331E31E63350}" type="datetimeFigureOut">
              <a:rPr lang="es-MX" smtClean="0"/>
              <a:t>09/02/23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91983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94EF06-5AC7-4B67-8A53-331E31E63350}" type="datetimeFigureOut">
              <a:rPr lang="es-MX" smtClean="0"/>
              <a:t>09/02/23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149206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D94EF06-5AC7-4B67-8A53-331E31E63350}" type="datetimeFigureOut">
              <a:rPr lang="es-MX" smtClean="0"/>
              <a:t>09/02/23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141793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D94EF06-5AC7-4B67-8A53-331E31E63350}" type="datetimeFigureOut">
              <a:rPr lang="es-MX" smtClean="0"/>
              <a:t>09/02/23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25597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94EF06-5AC7-4B67-8A53-331E31E63350}" type="datetimeFigureOut">
              <a:rPr lang="es-MX" smtClean="0"/>
              <a:t>09/02/23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377456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D94EF06-5AC7-4B67-8A53-331E31E63350}" type="datetimeFigureOut">
              <a:rPr lang="es-MX" smtClean="0"/>
              <a:t>09/02/23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63556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4EF06-5AC7-4B67-8A53-331E31E63350}" type="datetimeFigureOut">
              <a:rPr lang="es-MX" smtClean="0"/>
              <a:t>09/02/23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97310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D94EF06-5AC7-4B67-8A53-331E31E63350}" type="datetimeFigureOut">
              <a:rPr lang="es-MX" smtClean="0"/>
              <a:t>09/02/23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123788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D94EF06-5AC7-4B67-8A53-331E31E63350}" type="datetimeFigureOut">
              <a:rPr lang="es-MX" smtClean="0"/>
              <a:t>09/02/23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F6A1FF9-54D5-44F7-8177-2A3846778929}" type="slidenum">
              <a:rPr lang="es-MX" smtClean="0"/>
              <a:t>‹Nº›</a:t>
            </a:fld>
            <a:endParaRPr lang="es-MX"/>
          </a:p>
        </p:txBody>
      </p:sp>
    </p:spTree>
    <p:extLst>
      <p:ext uri="{BB962C8B-B14F-4D97-AF65-F5344CB8AC3E}">
        <p14:creationId xmlns:p14="http://schemas.microsoft.com/office/powerpoint/2010/main" val="305394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D94EF06-5AC7-4B67-8A53-331E31E63350}" type="datetimeFigureOut">
              <a:rPr lang="es-MX" smtClean="0"/>
              <a:t>09/02/23</a:t>
            </a:fld>
            <a:endParaRPr lang="es-MX"/>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MX"/>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F6A1FF9-54D5-44F7-8177-2A3846778929}" type="slidenum">
              <a:rPr lang="es-MX" smtClean="0"/>
              <a:t>‹Nº›</a:t>
            </a:fld>
            <a:endParaRPr lang="es-MX"/>
          </a:p>
        </p:txBody>
      </p:sp>
    </p:spTree>
    <p:extLst>
      <p:ext uri="{BB962C8B-B14F-4D97-AF65-F5344CB8AC3E}">
        <p14:creationId xmlns:p14="http://schemas.microsoft.com/office/powerpoint/2010/main" val="17407544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hyperlink" Target="https://ww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1624" y="-218661"/>
            <a:ext cx="11890376" cy="1679714"/>
          </a:xfrm>
        </p:spPr>
        <p:txBody>
          <a:bodyPr/>
          <a:lstStyle/>
          <a:p>
            <a:r>
              <a:rPr lang="es-ES" dirty="0"/>
              <a:t>    </a:t>
            </a:r>
            <a:r>
              <a:rPr lang="es-ES" dirty="0">
                <a:solidFill>
                  <a:schemeClr val="bg1"/>
                </a:solidFill>
              </a:rPr>
              <a:t>Aires acondicionados Mini Split</a:t>
            </a:r>
            <a:endParaRPr lang="es-MX" dirty="0">
              <a:solidFill>
                <a:schemeClr val="bg1"/>
              </a:solidFill>
            </a:endParaRPr>
          </a:p>
        </p:txBody>
      </p:sp>
      <p:sp>
        <p:nvSpPr>
          <p:cNvPr id="3" name="Subtítulo 2"/>
          <p:cNvSpPr>
            <a:spLocks noGrp="1"/>
          </p:cNvSpPr>
          <p:nvPr>
            <p:ph type="subTitle" idx="1"/>
          </p:nvPr>
        </p:nvSpPr>
        <p:spPr/>
        <p:txBody>
          <a:bodyPr/>
          <a:lstStyle/>
          <a:p>
            <a:endParaRPr lang="es-ES" dirty="0"/>
          </a:p>
          <a:p>
            <a:endParaRPr lang="es-MX" dirty="0"/>
          </a:p>
        </p:txBody>
      </p:sp>
      <p:pic>
        <p:nvPicPr>
          <p:cNvPr id="4" name="Imagen 3"/>
          <p:cNvPicPr>
            <a:picLocks noChangeAspect="1"/>
          </p:cNvPicPr>
          <p:nvPr/>
        </p:nvPicPr>
        <p:blipFill>
          <a:blip r:embed="rId2"/>
          <a:stretch>
            <a:fillRect/>
          </a:stretch>
        </p:blipFill>
        <p:spPr>
          <a:xfrm>
            <a:off x="7085012" y="4031141"/>
            <a:ext cx="4648200" cy="2505075"/>
          </a:xfrm>
          <a:prstGeom prst="rect">
            <a:avLst/>
          </a:prstGeom>
        </p:spPr>
      </p:pic>
    </p:spTree>
    <p:extLst>
      <p:ext uri="{BB962C8B-B14F-4D97-AF65-F5344CB8AC3E}">
        <p14:creationId xmlns:p14="http://schemas.microsoft.com/office/powerpoint/2010/main" val="4103583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p:txBody>
          <a:bodyPr/>
          <a:lstStyle/>
          <a:p>
            <a:endParaRPr lang="es-ES" dirty="0"/>
          </a:p>
          <a:p>
            <a:endParaRPr lang="es-MX" dirty="0"/>
          </a:p>
        </p:txBody>
      </p:sp>
      <p:pic>
        <p:nvPicPr>
          <p:cNvPr id="4" name="Imagen 3"/>
          <p:cNvPicPr>
            <a:picLocks noChangeAspect="1"/>
          </p:cNvPicPr>
          <p:nvPr/>
        </p:nvPicPr>
        <p:blipFill>
          <a:blip r:embed="rId2"/>
          <a:stretch>
            <a:fillRect/>
          </a:stretch>
        </p:blipFill>
        <p:spPr>
          <a:xfrm>
            <a:off x="1597505" y="239113"/>
            <a:ext cx="8134350" cy="1514475"/>
          </a:xfrm>
          <a:prstGeom prst="rect">
            <a:avLst/>
          </a:prstGeom>
        </p:spPr>
      </p:pic>
      <p:pic>
        <p:nvPicPr>
          <p:cNvPr id="5" name="Imagen 4"/>
          <p:cNvPicPr>
            <a:picLocks noChangeAspect="1"/>
          </p:cNvPicPr>
          <p:nvPr/>
        </p:nvPicPr>
        <p:blipFill>
          <a:blip r:embed="rId3"/>
          <a:stretch>
            <a:fillRect/>
          </a:stretch>
        </p:blipFill>
        <p:spPr>
          <a:xfrm>
            <a:off x="1597505" y="2577457"/>
            <a:ext cx="8134350" cy="3709499"/>
          </a:xfrm>
          <a:prstGeom prst="rect">
            <a:avLst/>
          </a:prstGeom>
        </p:spPr>
      </p:pic>
    </p:spTree>
    <p:extLst>
      <p:ext uri="{BB962C8B-B14F-4D97-AF65-F5344CB8AC3E}">
        <p14:creationId xmlns:p14="http://schemas.microsoft.com/office/powerpoint/2010/main" val="4350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p:txBody>
          <a:bodyPr/>
          <a:lstStyle/>
          <a:p>
            <a:endParaRPr lang="es-ES" dirty="0"/>
          </a:p>
          <a:p>
            <a:endParaRPr lang="es-MX" dirty="0"/>
          </a:p>
        </p:txBody>
      </p:sp>
      <p:pic>
        <p:nvPicPr>
          <p:cNvPr id="4" name="Imagen 3"/>
          <p:cNvPicPr>
            <a:picLocks noChangeAspect="1"/>
          </p:cNvPicPr>
          <p:nvPr/>
        </p:nvPicPr>
        <p:blipFill>
          <a:blip r:embed="rId2"/>
          <a:stretch>
            <a:fillRect/>
          </a:stretch>
        </p:blipFill>
        <p:spPr>
          <a:xfrm>
            <a:off x="1147134" y="499535"/>
            <a:ext cx="10001250" cy="2371725"/>
          </a:xfrm>
          <a:prstGeom prst="rect">
            <a:avLst/>
          </a:prstGeom>
        </p:spPr>
      </p:pic>
    </p:spTree>
    <p:extLst>
      <p:ext uri="{BB962C8B-B14F-4D97-AF65-F5344CB8AC3E}">
        <p14:creationId xmlns:p14="http://schemas.microsoft.com/office/powerpoint/2010/main" val="324539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p:txBody>
          <a:bodyPr/>
          <a:lstStyle/>
          <a:p>
            <a:endParaRPr lang="es-ES" dirty="0"/>
          </a:p>
          <a:p>
            <a:endParaRPr lang="es-MX" dirty="0"/>
          </a:p>
        </p:txBody>
      </p:sp>
      <p:pic>
        <p:nvPicPr>
          <p:cNvPr id="2050" name="Picture 2" descr="COMO USAR EL MANÓMETRO DE REFRIGERACIÓN » Friola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83" y="326863"/>
            <a:ext cx="11111045" cy="61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41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p:txBody>
          <a:bodyPr/>
          <a:lstStyle/>
          <a:p>
            <a:endParaRPr lang="es-ES" dirty="0"/>
          </a:p>
          <a:p>
            <a:endParaRPr lang="es-MX" dirty="0"/>
          </a:p>
        </p:txBody>
      </p:sp>
      <p:pic>
        <p:nvPicPr>
          <p:cNvPr id="1026" name="Picture 2" descr="presión de trabajo de refrigerante | Blog Quimobás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783" y="841136"/>
            <a:ext cx="821055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0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p:txBody>
          <a:bodyPr/>
          <a:lstStyle/>
          <a:p>
            <a:endParaRPr lang="es-ES" dirty="0"/>
          </a:p>
          <a:p>
            <a:endParaRPr lang="es-MX" dirty="0"/>
          </a:p>
        </p:txBody>
      </p:sp>
      <p:pic>
        <p:nvPicPr>
          <p:cNvPr id="4" name="Imagen 3"/>
          <p:cNvPicPr>
            <a:picLocks noChangeAspect="1"/>
          </p:cNvPicPr>
          <p:nvPr/>
        </p:nvPicPr>
        <p:blipFill>
          <a:blip r:embed="rId2"/>
          <a:stretch>
            <a:fillRect/>
          </a:stretch>
        </p:blipFill>
        <p:spPr>
          <a:xfrm>
            <a:off x="2109249" y="438626"/>
            <a:ext cx="8069922" cy="6066410"/>
          </a:xfrm>
          <a:prstGeom prst="rect">
            <a:avLst/>
          </a:prstGeom>
        </p:spPr>
      </p:pic>
    </p:spTree>
    <p:extLst>
      <p:ext uri="{BB962C8B-B14F-4D97-AF65-F5344CB8AC3E}">
        <p14:creationId xmlns:p14="http://schemas.microsoft.com/office/powerpoint/2010/main" val="368414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p:txBody>
          <a:bodyPr/>
          <a:lstStyle/>
          <a:p>
            <a:endParaRPr lang="es-ES" dirty="0"/>
          </a:p>
          <a:p>
            <a:endParaRPr lang="es-MX" dirty="0"/>
          </a:p>
        </p:txBody>
      </p:sp>
      <p:pic>
        <p:nvPicPr>
          <p:cNvPr id="5" name="Imagen 4"/>
          <p:cNvPicPr>
            <a:picLocks noChangeAspect="1"/>
          </p:cNvPicPr>
          <p:nvPr/>
        </p:nvPicPr>
        <p:blipFill>
          <a:blip r:embed="rId2"/>
          <a:stretch>
            <a:fillRect/>
          </a:stretch>
        </p:blipFill>
        <p:spPr>
          <a:xfrm>
            <a:off x="942975" y="571500"/>
            <a:ext cx="10306050" cy="5715000"/>
          </a:xfrm>
          <a:prstGeom prst="rect">
            <a:avLst/>
          </a:prstGeom>
        </p:spPr>
      </p:pic>
    </p:spTree>
    <p:extLst>
      <p:ext uri="{BB962C8B-B14F-4D97-AF65-F5344CB8AC3E}">
        <p14:creationId xmlns:p14="http://schemas.microsoft.com/office/powerpoint/2010/main" val="114496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p:txBody>
          <a:bodyPr/>
          <a:lstStyle/>
          <a:p>
            <a:endParaRPr lang="es-ES" dirty="0"/>
          </a:p>
          <a:p>
            <a:endParaRPr lang="es-MX" dirty="0"/>
          </a:p>
        </p:txBody>
      </p:sp>
      <p:pic>
        <p:nvPicPr>
          <p:cNvPr id="5" name="Imagen 4"/>
          <p:cNvPicPr>
            <a:picLocks noChangeAspect="1"/>
          </p:cNvPicPr>
          <p:nvPr/>
        </p:nvPicPr>
        <p:blipFill>
          <a:blip r:embed="rId2"/>
          <a:stretch>
            <a:fillRect/>
          </a:stretch>
        </p:blipFill>
        <p:spPr>
          <a:xfrm>
            <a:off x="1433512" y="500062"/>
            <a:ext cx="9324975" cy="5857875"/>
          </a:xfrm>
          <a:prstGeom prst="rect">
            <a:avLst/>
          </a:prstGeom>
        </p:spPr>
      </p:pic>
    </p:spTree>
    <p:extLst>
      <p:ext uri="{BB962C8B-B14F-4D97-AF65-F5344CB8AC3E}">
        <p14:creationId xmlns:p14="http://schemas.microsoft.com/office/powerpoint/2010/main" val="404975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p:txBody>
          <a:bodyPr/>
          <a:lstStyle/>
          <a:p>
            <a:endParaRPr lang="es-ES" dirty="0"/>
          </a:p>
          <a:p>
            <a:endParaRPr lang="es-MX" dirty="0"/>
          </a:p>
        </p:txBody>
      </p:sp>
      <p:pic>
        <p:nvPicPr>
          <p:cNvPr id="4" name="Imagen 3"/>
          <p:cNvPicPr>
            <a:picLocks noChangeAspect="1"/>
          </p:cNvPicPr>
          <p:nvPr/>
        </p:nvPicPr>
        <p:blipFill>
          <a:blip r:embed="rId2"/>
          <a:stretch>
            <a:fillRect/>
          </a:stretch>
        </p:blipFill>
        <p:spPr>
          <a:xfrm>
            <a:off x="0" y="345057"/>
            <a:ext cx="12192000" cy="6150634"/>
          </a:xfrm>
          <a:prstGeom prst="rect">
            <a:avLst/>
          </a:prstGeom>
        </p:spPr>
      </p:pic>
    </p:spTree>
    <p:extLst>
      <p:ext uri="{BB962C8B-B14F-4D97-AF65-F5344CB8AC3E}">
        <p14:creationId xmlns:p14="http://schemas.microsoft.com/office/powerpoint/2010/main" val="251569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6468" y="306238"/>
            <a:ext cx="8534400" cy="763438"/>
          </a:xfrm>
        </p:spPr>
        <p:txBody>
          <a:bodyPr>
            <a:normAutofit/>
          </a:bodyPr>
          <a:lstStyle/>
          <a:p>
            <a:pPr marL="0" indent="0" algn="ctr">
              <a:buNone/>
            </a:pPr>
            <a:r>
              <a:rPr lang="es-ES" sz="2800" dirty="0"/>
              <a:t>Herramientas a Utilizar </a:t>
            </a:r>
            <a:endParaRPr lang="es-MX" sz="2800" dirty="0"/>
          </a:p>
        </p:txBody>
      </p:sp>
      <p:sp>
        <p:nvSpPr>
          <p:cNvPr id="4" name="AutoShape 2" descr="42004 Juego Manometros Refrigeracion Manifold R410 R22 R404 | Envío gra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2"/>
          <a:stretch>
            <a:fillRect/>
          </a:stretch>
        </p:blipFill>
        <p:spPr>
          <a:xfrm>
            <a:off x="460375" y="1215066"/>
            <a:ext cx="2126411" cy="1837696"/>
          </a:xfrm>
          <a:prstGeom prst="rect">
            <a:avLst/>
          </a:prstGeom>
        </p:spPr>
      </p:pic>
      <p:pic>
        <p:nvPicPr>
          <p:cNvPr id="6" name="Imagen 5"/>
          <p:cNvPicPr>
            <a:picLocks noChangeAspect="1"/>
          </p:cNvPicPr>
          <p:nvPr/>
        </p:nvPicPr>
        <p:blipFill>
          <a:blip r:embed="rId3"/>
          <a:stretch>
            <a:fillRect/>
          </a:stretch>
        </p:blipFill>
        <p:spPr>
          <a:xfrm>
            <a:off x="2914740" y="1215066"/>
            <a:ext cx="2416148" cy="1837696"/>
          </a:xfrm>
          <a:prstGeom prst="rect">
            <a:avLst/>
          </a:prstGeom>
        </p:spPr>
      </p:pic>
      <p:pic>
        <p:nvPicPr>
          <p:cNvPr id="7" name="Imagen 6"/>
          <p:cNvPicPr>
            <a:picLocks noChangeAspect="1"/>
          </p:cNvPicPr>
          <p:nvPr/>
        </p:nvPicPr>
        <p:blipFill>
          <a:blip r:embed="rId4"/>
          <a:stretch>
            <a:fillRect/>
          </a:stretch>
        </p:blipFill>
        <p:spPr>
          <a:xfrm>
            <a:off x="5913588" y="1215066"/>
            <a:ext cx="2044122" cy="1837696"/>
          </a:xfrm>
          <a:prstGeom prst="rect">
            <a:avLst/>
          </a:prstGeom>
        </p:spPr>
      </p:pic>
      <p:pic>
        <p:nvPicPr>
          <p:cNvPr id="8" name="Imagen 7"/>
          <p:cNvPicPr>
            <a:picLocks noChangeAspect="1"/>
          </p:cNvPicPr>
          <p:nvPr/>
        </p:nvPicPr>
        <p:blipFill>
          <a:blip r:embed="rId5"/>
          <a:stretch>
            <a:fillRect/>
          </a:stretch>
        </p:blipFill>
        <p:spPr>
          <a:xfrm>
            <a:off x="8252244" y="1215066"/>
            <a:ext cx="3848100" cy="1837696"/>
          </a:xfrm>
          <a:prstGeom prst="rect">
            <a:avLst/>
          </a:prstGeom>
        </p:spPr>
      </p:pic>
      <p:pic>
        <p:nvPicPr>
          <p:cNvPr id="9" name="Imagen 8"/>
          <p:cNvPicPr>
            <a:picLocks noChangeAspect="1"/>
          </p:cNvPicPr>
          <p:nvPr/>
        </p:nvPicPr>
        <p:blipFill>
          <a:blip r:embed="rId6"/>
          <a:stretch>
            <a:fillRect/>
          </a:stretch>
        </p:blipFill>
        <p:spPr>
          <a:xfrm>
            <a:off x="460375" y="3472760"/>
            <a:ext cx="2126411" cy="1014572"/>
          </a:xfrm>
          <a:prstGeom prst="rect">
            <a:avLst/>
          </a:prstGeom>
        </p:spPr>
      </p:pic>
      <p:pic>
        <p:nvPicPr>
          <p:cNvPr id="10" name="Imagen 9"/>
          <p:cNvPicPr>
            <a:picLocks noChangeAspect="1"/>
          </p:cNvPicPr>
          <p:nvPr/>
        </p:nvPicPr>
        <p:blipFill>
          <a:blip r:embed="rId7"/>
          <a:stretch>
            <a:fillRect/>
          </a:stretch>
        </p:blipFill>
        <p:spPr>
          <a:xfrm>
            <a:off x="3002956" y="3472760"/>
            <a:ext cx="2416148" cy="1429292"/>
          </a:xfrm>
          <a:prstGeom prst="rect">
            <a:avLst/>
          </a:prstGeom>
        </p:spPr>
      </p:pic>
      <p:pic>
        <p:nvPicPr>
          <p:cNvPr id="11" name="Imagen 10"/>
          <p:cNvPicPr>
            <a:picLocks noChangeAspect="1"/>
          </p:cNvPicPr>
          <p:nvPr/>
        </p:nvPicPr>
        <p:blipFill>
          <a:blip r:embed="rId8"/>
          <a:stretch>
            <a:fillRect/>
          </a:stretch>
        </p:blipFill>
        <p:spPr>
          <a:xfrm>
            <a:off x="6202224" y="3472760"/>
            <a:ext cx="1466850" cy="1429292"/>
          </a:xfrm>
          <a:prstGeom prst="rect">
            <a:avLst/>
          </a:prstGeom>
        </p:spPr>
      </p:pic>
      <p:sp>
        <p:nvSpPr>
          <p:cNvPr id="12" name="Título 11"/>
          <p:cNvSpPr>
            <a:spLocks noGrp="1"/>
          </p:cNvSpPr>
          <p:nvPr>
            <p:ph type="title"/>
          </p:nvPr>
        </p:nvSpPr>
        <p:spPr/>
        <p:txBody>
          <a:bodyPr/>
          <a:lstStyle/>
          <a:p>
            <a:br>
              <a:rPr lang="es-ES" dirty="0"/>
            </a:br>
            <a:endParaRPr lang="es-MX" dirty="0"/>
          </a:p>
        </p:txBody>
      </p:sp>
      <p:pic>
        <p:nvPicPr>
          <p:cNvPr id="13" name="Imagen 12"/>
          <p:cNvPicPr>
            <a:picLocks noChangeAspect="1"/>
          </p:cNvPicPr>
          <p:nvPr/>
        </p:nvPicPr>
        <p:blipFill>
          <a:blip r:embed="rId9"/>
          <a:stretch>
            <a:fillRect/>
          </a:stretch>
        </p:blipFill>
        <p:spPr>
          <a:xfrm>
            <a:off x="8252244" y="3472760"/>
            <a:ext cx="1749488" cy="2233234"/>
          </a:xfrm>
          <a:prstGeom prst="rect">
            <a:avLst/>
          </a:prstGeom>
        </p:spPr>
      </p:pic>
    </p:spTree>
    <p:extLst>
      <p:ext uri="{BB962C8B-B14F-4D97-AF65-F5344CB8AC3E}">
        <p14:creationId xmlns:p14="http://schemas.microsoft.com/office/powerpoint/2010/main" val="31808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Rectángulo 2"/>
          <p:cNvSpPr/>
          <p:nvPr/>
        </p:nvSpPr>
        <p:spPr>
          <a:xfrm>
            <a:off x="3969026" y="2370668"/>
            <a:ext cx="4253948" cy="1200329"/>
          </a:xfrm>
          <a:prstGeom prst="rect">
            <a:avLst/>
          </a:prstGeom>
        </p:spPr>
        <p:txBody>
          <a:bodyPr wrap="square">
            <a:spAutoFit/>
          </a:bodyPr>
          <a:lstStyle/>
          <a:p>
            <a:endParaRPr lang="es-MX" sz="2400" u="sng" dirty="0">
              <a:solidFill>
                <a:srgbClr val="0D2E46"/>
              </a:solidFill>
              <a:hlinkClick r:id="rId2">
                <a:extLst>
                  <a:ext uri="{A12FA001-AC4F-418D-AE19-62706E023703}">
                    <ahyp:hlinkClr xmlns:ahyp="http://schemas.microsoft.com/office/drawing/2018/hyperlinkcolor" val="tx"/>
                  </a:ext>
                </a:extLst>
              </a:hlinkClick>
            </a:endParaRPr>
          </a:p>
          <a:p>
            <a:r>
              <a:rPr lang="es-MX" sz="2400" b="1" u="sng" dirty="0">
                <a:hlinkClick r:id="rId2">
                  <a:extLst>
                    <a:ext uri="{A12FA001-AC4F-418D-AE19-62706E023703}">
                      <ahyp:hlinkClr xmlns:ahyp="http://schemas.microsoft.com/office/drawing/2018/hyperlinkcolor" val="tx"/>
                    </a:ext>
                  </a:extLst>
                </a:hlinkClick>
              </a:rPr>
              <a:t>https://www.syscom.mx</a:t>
            </a:r>
          </a:p>
          <a:p>
            <a:endParaRPr lang="es-MX" sz="2400" u="sng" dirty="0">
              <a:solidFill>
                <a:srgbClr val="0D2E46"/>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51753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6004" y="2986336"/>
            <a:ext cx="9760864" cy="1507067"/>
          </a:xfrm>
        </p:spPr>
        <p:txBody>
          <a:bodyPr>
            <a:noAutofit/>
          </a:bodyPr>
          <a:lstStyle/>
          <a:p>
            <a:r>
              <a:rPr lang="es-ES" sz="2800" dirty="0">
                <a:solidFill>
                  <a:schemeClr val="bg1"/>
                </a:solidFill>
              </a:rPr>
              <a:t>El término </a:t>
            </a:r>
            <a:r>
              <a:rPr lang="es-ES" sz="2800" i="1" dirty="0" err="1">
                <a:solidFill>
                  <a:schemeClr val="bg1"/>
                </a:solidFill>
              </a:rPr>
              <a:t>split</a:t>
            </a:r>
            <a:r>
              <a:rPr lang="es-ES" sz="2800" i="1" dirty="0">
                <a:solidFill>
                  <a:schemeClr val="bg1"/>
                </a:solidFill>
              </a:rPr>
              <a:t> </a:t>
            </a:r>
            <a:r>
              <a:rPr lang="es-ES" sz="2800" dirty="0">
                <a:solidFill>
                  <a:schemeClr val="bg1"/>
                </a:solidFill>
              </a:rPr>
              <a:t>que en inglés significa “división” se emplea para referirse a los sistemas de aire compuestos por dos unidades:  la </a:t>
            </a:r>
            <a:r>
              <a:rPr lang="es-ES" sz="2800" b="1" dirty="0">
                <a:solidFill>
                  <a:schemeClr val="bg1"/>
                </a:solidFill>
              </a:rPr>
              <a:t>unidad exterior </a:t>
            </a:r>
            <a:r>
              <a:rPr lang="es-ES" sz="2800" dirty="0">
                <a:solidFill>
                  <a:schemeClr val="bg1"/>
                </a:solidFill>
              </a:rPr>
              <a:t>conocida como </a:t>
            </a:r>
            <a:r>
              <a:rPr lang="es-ES" sz="2800" b="1" dirty="0">
                <a:solidFill>
                  <a:schemeClr val="bg1"/>
                </a:solidFill>
              </a:rPr>
              <a:t>condensadora </a:t>
            </a:r>
            <a:r>
              <a:rPr lang="es-ES" sz="2800" dirty="0">
                <a:solidFill>
                  <a:schemeClr val="bg1"/>
                </a:solidFill>
              </a:rPr>
              <a:t>y la </a:t>
            </a:r>
            <a:r>
              <a:rPr lang="es-ES" sz="2800" b="1" dirty="0">
                <a:solidFill>
                  <a:schemeClr val="bg1"/>
                </a:solidFill>
              </a:rPr>
              <a:t>unidad interior </a:t>
            </a:r>
            <a:r>
              <a:rPr lang="es-ES" sz="2800" dirty="0">
                <a:solidFill>
                  <a:schemeClr val="bg1"/>
                </a:solidFill>
              </a:rPr>
              <a:t>llamada </a:t>
            </a:r>
            <a:r>
              <a:rPr lang="es-ES" sz="2800" b="1" dirty="0">
                <a:solidFill>
                  <a:schemeClr val="bg1"/>
                </a:solidFill>
              </a:rPr>
              <a:t>evaporadora. </a:t>
            </a:r>
            <a:endParaRPr lang="es-MX" sz="2800" dirty="0">
              <a:solidFill>
                <a:schemeClr val="bg1"/>
              </a:solidFill>
            </a:endParaRPr>
          </a:p>
        </p:txBody>
      </p:sp>
      <p:sp>
        <p:nvSpPr>
          <p:cNvPr id="3" name="Marcador de contenido 2"/>
          <p:cNvSpPr>
            <a:spLocks noGrp="1"/>
          </p:cNvSpPr>
          <p:nvPr>
            <p:ph idx="1"/>
          </p:nvPr>
        </p:nvSpPr>
        <p:spPr>
          <a:xfrm>
            <a:off x="684212" y="150963"/>
            <a:ext cx="10417984" cy="1824487"/>
          </a:xfrm>
        </p:spPr>
        <p:txBody>
          <a:bodyPr/>
          <a:lstStyle/>
          <a:p>
            <a:pPr fontAlgn="base"/>
            <a:r>
              <a:rPr lang="es-ES" sz="2800" b="1" dirty="0"/>
              <a:t>¿Qué es un sistema de aire acondicionado </a:t>
            </a:r>
            <a:r>
              <a:rPr lang="es-ES" sz="2800" b="1" i="1" dirty="0" err="1"/>
              <a:t>minisplit</a:t>
            </a:r>
            <a:r>
              <a:rPr lang="es-ES" sz="2800" b="1" dirty="0"/>
              <a:t>?</a:t>
            </a:r>
          </a:p>
          <a:p>
            <a:pPr marL="0" indent="0">
              <a:buNone/>
            </a:pPr>
            <a:endParaRPr lang="es-MX" dirty="0"/>
          </a:p>
        </p:txBody>
      </p:sp>
    </p:spTree>
    <p:extLst>
      <p:ext uri="{BB962C8B-B14F-4D97-AF65-F5344CB8AC3E}">
        <p14:creationId xmlns:p14="http://schemas.microsoft.com/office/powerpoint/2010/main" val="209009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p:txBody>
          <a:bodyPr/>
          <a:lstStyle/>
          <a:p>
            <a:endParaRPr lang="es-ES" dirty="0"/>
          </a:p>
          <a:p>
            <a:endParaRPr lang="es-MX" dirty="0"/>
          </a:p>
        </p:txBody>
      </p:sp>
      <p:pic>
        <p:nvPicPr>
          <p:cNvPr id="2050" name="Picture 2" descr="Imagen ilustrativa de qué las partes de un minispl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31" y="833198"/>
            <a:ext cx="10287000" cy="538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73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a:xfrm>
            <a:off x="787728" y="-99203"/>
            <a:ext cx="10814799" cy="1824486"/>
          </a:xfrm>
        </p:spPr>
        <p:txBody>
          <a:bodyPr>
            <a:normAutofit/>
          </a:bodyPr>
          <a:lstStyle/>
          <a:p>
            <a:pPr fontAlgn="base"/>
            <a:r>
              <a:rPr lang="es-ES" sz="2800" b="1" dirty="0"/>
              <a:t>Ventajas y desventajas del aire acondicionado </a:t>
            </a:r>
            <a:r>
              <a:rPr lang="es-ES" sz="2800" b="1" i="1" dirty="0" err="1"/>
              <a:t>minisplit</a:t>
            </a:r>
            <a:endParaRPr lang="es-ES" sz="2800" b="1" dirty="0"/>
          </a:p>
          <a:p>
            <a:pPr marL="0" indent="0">
              <a:buNone/>
            </a:pPr>
            <a:endParaRPr lang="es-MX" dirty="0"/>
          </a:p>
        </p:txBody>
      </p:sp>
      <p:pic>
        <p:nvPicPr>
          <p:cNvPr id="4" name="Imagen 3"/>
          <p:cNvPicPr>
            <a:picLocks noChangeAspect="1"/>
          </p:cNvPicPr>
          <p:nvPr/>
        </p:nvPicPr>
        <p:blipFill>
          <a:blip r:embed="rId2"/>
          <a:stretch>
            <a:fillRect/>
          </a:stretch>
        </p:blipFill>
        <p:spPr>
          <a:xfrm>
            <a:off x="2476170" y="1863223"/>
            <a:ext cx="6742442" cy="4875085"/>
          </a:xfrm>
          <a:prstGeom prst="rect">
            <a:avLst/>
          </a:prstGeom>
        </p:spPr>
      </p:pic>
    </p:spTree>
    <p:extLst>
      <p:ext uri="{BB962C8B-B14F-4D97-AF65-F5344CB8AC3E}">
        <p14:creationId xmlns:p14="http://schemas.microsoft.com/office/powerpoint/2010/main" val="227336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a:xfrm>
            <a:off x="1840150" y="306238"/>
            <a:ext cx="10228203" cy="2074653"/>
          </a:xfrm>
        </p:spPr>
        <p:txBody>
          <a:bodyPr/>
          <a:lstStyle/>
          <a:p>
            <a:pPr fontAlgn="base"/>
            <a:r>
              <a:rPr lang="es-MX" sz="3600" b="1" dirty="0"/>
              <a:t>Componentes de los </a:t>
            </a:r>
            <a:r>
              <a:rPr lang="es-MX" sz="3600" b="1" i="1" dirty="0" err="1"/>
              <a:t>minisplit</a:t>
            </a:r>
            <a:endParaRPr lang="es-MX" sz="3600" b="1" dirty="0"/>
          </a:p>
          <a:p>
            <a:pPr marL="0" indent="0">
              <a:buNone/>
            </a:pPr>
            <a:endParaRPr lang="es-MX" dirty="0"/>
          </a:p>
        </p:txBody>
      </p:sp>
      <p:sp>
        <p:nvSpPr>
          <p:cNvPr id="4" name="Rectángulo 3"/>
          <p:cNvSpPr/>
          <p:nvPr/>
        </p:nvSpPr>
        <p:spPr>
          <a:xfrm>
            <a:off x="405478" y="1872734"/>
            <a:ext cx="3134191" cy="369332"/>
          </a:xfrm>
          <a:prstGeom prst="rect">
            <a:avLst/>
          </a:prstGeom>
        </p:spPr>
        <p:txBody>
          <a:bodyPr wrap="none">
            <a:spAutoFit/>
          </a:bodyPr>
          <a:lstStyle/>
          <a:p>
            <a:pPr fontAlgn="base"/>
            <a:r>
              <a:rPr lang="es-MX" b="1" i="0" dirty="0">
                <a:solidFill>
                  <a:srgbClr val="000000"/>
                </a:solidFill>
                <a:effectLst/>
                <a:latin typeface="inherit"/>
              </a:rPr>
              <a:t>Parte externa del </a:t>
            </a:r>
            <a:r>
              <a:rPr lang="es-MX" b="1" i="1" dirty="0" err="1">
                <a:solidFill>
                  <a:srgbClr val="000000"/>
                </a:solidFill>
                <a:effectLst/>
                <a:latin typeface="inherit"/>
              </a:rPr>
              <a:t>minisplit</a:t>
            </a:r>
            <a:r>
              <a:rPr lang="es-MX" b="1" i="0" dirty="0">
                <a:solidFill>
                  <a:srgbClr val="000000"/>
                </a:solidFill>
                <a:effectLst/>
                <a:latin typeface="inherit"/>
              </a:rPr>
              <a:t>:</a:t>
            </a:r>
            <a:endParaRPr lang="es-MX" b="1" i="0" dirty="0">
              <a:solidFill>
                <a:srgbClr val="000000"/>
              </a:solidFill>
              <a:effectLst/>
              <a:latin typeface="Collier Book"/>
            </a:endParaRPr>
          </a:p>
        </p:txBody>
      </p:sp>
      <p:sp>
        <p:nvSpPr>
          <p:cNvPr id="5" name="Rectángulo 4"/>
          <p:cNvSpPr/>
          <p:nvPr/>
        </p:nvSpPr>
        <p:spPr>
          <a:xfrm>
            <a:off x="424378" y="2683617"/>
            <a:ext cx="2117887" cy="523220"/>
          </a:xfrm>
          <a:prstGeom prst="rect">
            <a:avLst/>
          </a:prstGeom>
        </p:spPr>
        <p:txBody>
          <a:bodyPr wrap="none">
            <a:spAutoFit/>
          </a:bodyPr>
          <a:lstStyle/>
          <a:p>
            <a:r>
              <a:rPr lang="es-MX" sz="2800" b="1" i="0" dirty="0">
                <a:solidFill>
                  <a:schemeClr val="accent6"/>
                </a:solidFill>
                <a:effectLst/>
                <a:latin typeface="+mj-lt"/>
              </a:rPr>
              <a:t>Compresor</a:t>
            </a:r>
            <a:endParaRPr lang="es-MX" sz="2400" dirty="0">
              <a:solidFill>
                <a:schemeClr val="accent6"/>
              </a:solidFill>
              <a:latin typeface="+mj-lt"/>
            </a:endParaRPr>
          </a:p>
        </p:txBody>
      </p:sp>
      <p:sp>
        <p:nvSpPr>
          <p:cNvPr id="6" name="Rectángulo 5"/>
          <p:cNvSpPr/>
          <p:nvPr/>
        </p:nvSpPr>
        <p:spPr>
          <a:xfrm>
            <a:off x="424378" y="3389423"/>
            <a:ext cx="7553864" cy="1323439"/>
          </a:xfrm>
          <a:prstGeom prst="rect">
            <a:avLst/>
          </a:prstGeom>
        </p:spPr>
        <p:txBody>
          <a:bodyPr wrap="square">
            <a:spAutoFit/>
          </a:bodyPr>
          <a:lstStyle/>
          <a:p>
            <a:r>
              <a:rPr lang="es-ES" sz="2000" b="0" i="0" dirty="0">
                <a:solidFill>
                  <a:srgbClr val="000000"/>
                </a:solidFill>
                <a:effectLst/>
                <a:latin typeface="+mj-lt"/>
              </a:rPr>
              <a:t>Tiene la función de comprimir el gas que permite producir la transferencia de calor, se acciona mediante un motor eléctrico, por lo que el conjunto de estas partes se conoce como “motor compresor”. </a:t>
            </a:r>
            <a:endParaRPr lang="es-MX" sz="2000" dirty="0">
              <a:latin typeface="+mj-lt"/>
            </a:endParaRPr>
          </a:p>
        </p:txBody>
      </p:sp>
      <p:pic>
        <p:nvPicPr>
          <p:cNvPr id="9" name="Imagen 8"/>
          <p:cNvPicPr>
            <a:picLocks noChangeAspect="1"/>
          </p:cNvPicPr>
          <p:nvPr/>
        </p:nvPicPr>
        <p:blipFill>
          <a:blip r:embed="rId2"/>
          <a:stretch>
            <a:fillRect/>
          </a:stretch>
        </p:blipFill>
        <p:spPr>
          <a:xfrm>
            <a:off x="7866302" y="3696512"/>
            <a:ext cx="3762105" cy="2843657"/>
          </a:xfrm>
          <a:prstGeom prst="rect">
            <a:avLst/>
          </a:prstGeom>
        </p:spPr>
      </p:pic>
    </p:spTree>
    <p:extLst>
      <p:ext uri="{BB962C8B-B14F-4D97-AF65-F5344CB8AC3E}">
        <p14:creationId xmlns:p14="http://schemas.microsoft.com/office/powerpoint/2010/main" val="33284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189" y="966159"/>
            <a:ext cx="8534400" cy="1507067"/>
          </a:xfrm>
        </p:spPr>
        <p:txBody>
          <a:bodyPr>
            <a:noAutofit/>
          </a:bodyPr>
          <a:lstStyle/>
          <a:p>
            <a:r>
              <a:rPr lang="es-ES" sz="2000" dirty="0">
                <a:solidFill>
                  <a:schemeClr val="bg1"/>
                </a:solidFill>
              </a:rPr>
              <a:t>Contiene un sensor de temperatura y regula la cantidad de refrigerantes líquidos que van del condensador al evaporador</a:t>
            </a:r>
            <a:endParaRPr lang="es-MX" sz="2000" dirty="0">
              <a:solidFill>
                <a:schemeClr val="bg1"/>
              </a:solidFill>
            </a:endParaRPr>
          </a:p>
        </p:txBody>
      </p:sp>
      <p:sp>
        <p:nvSpPr>
          <p:cNvPr id="3" name="Marcador de contenido 2"/>
          <p:cNvSpPr>
            <a:spLocks noGrp="1"/>
          </p:cNvSpPr>
          <p:nvPr>
            <p:ph idx="1"/>
          </p:nvPr>
        </p:nvSpPr>
        <p:spPr>
          <a:xfrm>
            <a:off x="546189" y="271732"/>
            <a:ext cx="8534400" cy="961845"/>
          </a:xfrm>
        </p:spPr>
        <p:txBody>
          <a:bodyPr>
            <a:normAutofit/>
          </a:bodyPr>
          <a:lstStyle/>
          <a:p>
            <a:pPr marL="0" indent="0">
              <a:buNone/>
            </a:pPr>
            <a:r>
              <a:rPr lang="es-MX" sz="2800" b="1" dirty="0">
                <a:solidFill>
                  <a:schemeClr val="accent6"/>
                </a:solidFill>
                <a:latin typeface="+mj-lt"/>
              </a:rPr>
              <a:t>Válvula de expansión</a:t>
            </a:r>
            <a:br>
              <a:rPr lang="es-MX" sz="2800" dirty="0">
                <a:solidFill>
                  <a:schemeClr val="accent6"/>
                </a:solidFill>
                <a:latin typeface="+mj-lt"/>
              </a:rPr>
            </a:br>
            <a:endParaRPr lang="es-MX" sz="2800" dirty="0">
              <a:solidFill>
                <a:schemeClr val="accent6"/>
              </a:solidFill>
              <a:latin typeface="+mj-lt"/>
            </a:endParaRPr>
          </a:p>
        </p:txBody>
      </p:sp>
      <p:pic>
        <p:nvPicPr>
          <p:cNvPr id="4" name="Imagen 3"/>
          <p:cNvPicPr>
            <a:picLocks noChangeAspect="1"/>
          </p:cNvPicPr>
          <p:nvPr/>
        </p:nvPicPr>
        <p:blipFill>
          <a:blip r:embed="rId2"/>
          <a:stretch>
            <a:fillRect/>
          </a:stretch>
        </p:blipFill>
        <p:spPr>
          <a:xfrm>
            <a:off x="1270060" y="2394099"/>
            <a:ext cx="9772650" cy="3743325"/>
          </a:xfrm>
          <a:prstGeom prst="rect">
            <a:avLst/>
          </a:prstGeom>
        </p:spPr>
      </p:pic>
    </p:spTree>
    <p:extLst>
      <p:ext uri="{BB962C8B-B14F-4D97-AF65-F5344CB8AC3E}">
        <p14:creationId xmlns:p14="http://schemas.microsoft.com/office/powerpoint/2010/main" val="414117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p:txBody>
          <a:bodyPr/>
          <a:lstStyle/>
          <a:p>
            <a:endParaRPr lang="es-ES" dirty="0"/>
          </a:p>
          <a:p>
            <a:endParaRPr lang="es-MX" dirty="0"/>
          </a:p>
        </p:txBody>
      </p:sp>
      <p:sp>
        <p:nvSpPr>
          <p:cNvPr id="4" name="Rectángulo 3"/>
          <p:cNvSpPr/>
          <p:nvPr/>
        </p:nvSpPr>
        <p:spPr>
          <a:xfrm>
            <a:off x="420454" y="424190"/>
            <a:ext cx="2568332" cy="523220"/>
          </a:xfrm>
          <a:prstGeom prst="rect">
            <a:avLst/>
          </a:prstGeom>
        </p:spPr>
        <p:txBody>
          <a:bodyPr wrap="none">
            <a:spAutoFit/>
          </a:bodyPr>
          <a:lstStyle/>
          <a:p>
            <a:pPr algn="ctr"/>
            <a:r>
              <a:rPr lang="es-MX" sz="2800" b="1" i="0" dirty="0">
                <a:solidFill>
                  <a:schemeClr val="accent6"/>
                </a:solidFill>
                <a:effectLst/>
                <a:latin typeface="+mj-lt"/>
              </a:rPr>
              <a:t>Condensador</a:t>
            </a:r>
            <a:endParaRPr lang="es-MX" sz="2800" dirty="0">
              <a:solidFill>
                <a:schemeClr val="accent6"/>
              </a:solidFill>
              <a:latin typeface="+mj-lt"/>
            </a:endParaRPr>
          </a:p>
        </p:txBody>
      </p:sp>
      <p:sp>
        <p:nvSpPr>
          <p:cNvPr id="5" name="Rectángulo 4"/>
          <p:cNvSpPr/>
          <p:nvPr/>
        </p:nvSpPr>
        <p:spPr>
          <a:xfrm>
            <a:off x="420454" y="1586632"/>
            <a:ext cx="7234687" cy="1323439"/>
          </a:xfrm>
          <a:prstGeom prst="rect">
            <a:avLst/>
          </a:prstGeom>
        </p:spPr>
        <p:txBody>
          <a:bodyPr wrap="square">
            <a:spAutoFit/>
          </a:bodyPr>
          <a:lstStyle/>
          <a:p>
            <a:r>
              <a:rPr lang="es-ES" sz="2000" b="1" i="0" dirty="0">
                <a:solidFill>
                  <a:srgbClr val="000000"/>
                </a:solidFill>
                <a:effectLst/>
                <a:latin typeface="+mj-lt"/>
              </a:rPr>
              <a:t>Produce gas comprimido y lo envía a la parte superior  donde el gas se enfría hasta condensarse, viaja a través de la bobina y se escapa como un líquido de alta presión. </a:t>
            </a:r>
            <a:endParaRPr lang="es-MX" sz="2000" b="1" dirty="0">
              <a:latin typeface="+mj-lt"/>
            </a:endParaRPr>
          </a:p>
        </p:txBody>
      </p:sp>
      <p:pic>
        <p:nvPicPr>
          <p:cNvPr id="1026" name="Picture 2" descr="condensador de minispl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797" y="2974542"/>
            <a:ext cx="4433677" cy="332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28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a:xfrm>
            <a:off x="270144" y="116458"/>
            <a:ext cx="8534400" cy="1341408"/>
          </a:xfrm>
        </p:spPr>
        <p:txBody>
          <a:bodyPr>
            <a:normAutofit/>
          </a:bodyPr>
          <a:lstStyle/>
          <a:p>
            <a:pPr marL="0" indent="0">
              <a:buNone/>
            </a:pPr>
            <a:r>
              <a:rPr lang="es-MX" sz="2800" b="1" dirty="0">
                <a:solidFill>
                  <a:srgbClr val="FF0000"/>
                </a:solidFill>
                <a:latin typeface="+mj-lt"/>
              </a:rPr>
              <a:t>Evaporador</a:t>
            </a:r>
            <a:endParaRPr lang="es-MX" sz="2800" dirty="0">
              <a:solidFill>
                <a:srgbClr val="FF0000"/>
              </a:solidFill>
              <a:latin typeface="+mj-lt"/>
            </a:endParaRPr>
          </a:p>
        </p:txBody>
      </p:sp>
      <p:sp>
        <p:nvSpPr>
          <p:cNvPr id="4" name="Rectángulo 3"/>
          <p:cNvSpPr/>
          <p:nvPr/>
        </p:nvSpPr>
        <p:spPr>
          <a:xfrm>
            <a:off x="770626" y="1639344"/>
            <a:ext cx="7622875" cy="707886"/>
          </a:xfrm>
          <a:prstGeom prst="rect">
            <a:avLst/>
          </a:prstGeom>
        </p:spPr>
        <p:txBody>
          <a:bodyPr wrap="square">
            <a:spAutoFit/>
          </a:bodyPr>
          <a:lstStyle/>
          <a:p>
            <a:r>
              <a:rPr lang="es-ES" sz="2000" b="1" dirty="0">
                <a:solidFill>
                  <a:srgbClr val="000000"/>
                </a:solidFill>
                <a:latin typeface="+mj-lt"/>
              </a:rPr>
              <a:t>Contiene aire que permite absorber el calor, gracias a que el gas pasa a través del evaporador y genera frío. </a:t>
            </a:r>
            <a:endParaRPr lang="es-MX" sz="2000" b="1" dirty="0">
              <a:latin typeface="+mj-lt"/>
            </a:endParaRPr>
          </a:p>
        </p:txBody>
      </p:sp>
      <p:pic>
        <p:nvPicPr>
          <p:cNvPr id="5" name="Imagen 4"/>
          <p:cNvPicPr>
            <a:picLocks noChangeAspect="1"/>
          </p:cNvPicPr>
          <p:nvPr/>
        </p:nvPicPr>
        <p:blipFill>
          <a:blip r:embed="rId2"/>
          <a:stretch>
            <a:fillRect/>
          </a:stretch>
        </p:blipFill>
        <p:spPr>
          <a:xfrm>
            <a:off x="3519757" y="2892095"/>
            <a:ext cx="4324350" cy="2695575"/>
          </a:xfrm>
          <a:prstGeom prst="rect">
            <a:avLst/>
          </a:prstGeom>
        </p:spPr>
      </p:pic>
    </p:spTree>
    <p:extLst>
      <p:ext uri="{BB962C8B-B14F-4D97-AF65-F5344CB8AC3E}">
        <p14:creationId xmlns:p14="http://schemas.microsoft.com/office/powerpoint/2010/main" val="381010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endParaRPr lang="es-MX" dirty="0"/>
          </a:p>
        </p:txBody>
      </p:sp>
      <p:sp>
        <p:nvSpPr>
          <p:cNvPr id="3" name="Marcador de contenido 2"/>
          <p:cNvSpPr>
            <a:spLocks noGrp="1"/>
          </p:cNvSpPr>
          <p:nvPr>
            <p:ph idx="1"/>
          </p:nvPr>
        </p:nvSpPr>
        <p:spPr/>
        <p:txBody>
          <a:bodyPr/>
          <a:lstStyle/>
          <a:p>
            <a:endParaRPr lang="es-ES" dirty="0"/>
          </a:p>
          <a:p>
            <a:endParaRPr lang="es-MX" dirty="0"/>
          </a:p>
        </p:txBody>
      </p:sp>
      <p:pic>
        <p:nvPicPr>
          <p:cNvPr id="4" name="Imagen 3"/>
          <p:cNvPicPr>
            <a:picLocks noChangeAspect="1"/>
          </p:cNvPicPr>
          <p:nvPr/>
        </p:nvPicPr>
        <p:blipFill>
          <a:blip r:embed="rId2"/>
          <a:stretch>
            <a:fillRect/>
          </a:stretch>
        </p:blipFill>
        <p:spPr>
          <a:xfrm>
            <a:off x="467264" y="499535"/>
            <a:ext cx="11350925" cy="2340313"/>
          </a:xfrm>
          <a:prstGeom prst="rect">
            <a:avLst/>
          </a:prstGeom>
        </p:spPr>
      </p:pic>
    </p:spTree>
    <p:extLst>
      <p:ext uri="{BB962C8B-B14F-4D97-AF65-F5344CB8AC3E}">
        <p14:creationId xmlns:p14="http://schemas.microsoft.com/office/powerpoint/2010/main" val="2309260485"/>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897</TotalTime>
  <Words>212</Words>
  <Application>Microsoft Macintosh PowerPoint</Application>
  <PresentationFormat>Panorámica</PresentationFormat>
  <Paragraphs>33</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Century Gothic</vt:lpstr>
      <vt:lpstr>Collier Book</vt:lpstr>
      <vt:lpstr>inherit</vt:lpstr>
      <vt:lpstr>Wingdings 3</vt:lpstr>
      <vt:lpstr>Sector</vt:lpstr>
      <vt:lpstr>    Aires acondicionados Mini Split</vt:lpstr>
      <vt:lpstr>El término split que en inglés significa “división” se emplea para referirse a los sistemas de aire compuestos por dos unidades:  la unidad exterior conocida como condensadora y la unidad interior llamada evaporadora. </vt:lpstr>
      <vt:lpstr> </vt:lpstr>
      <vt:lpstr> </vt:lpstr>
      <vt:lpstr> </vt:lpstr>
      <vt:lpstr>Contiene un sensor de temperatura y regula la cantidad de refrigerantes líquidos que van del condensador al evaporador</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Refrigeración en Mini Split</dc:title>
  <dc:creator>E-EC1-3248</dc:creator>
  <cp:lastModifiedBy>Ing. Seguridad</cp:lastModifiedBy>
  <cp:revision>31</cp:revision>
  <dcterms:created xsi:type="dcterms:W3CDTF">2022-03-19T19:13:20Z</dcterms:created>
  <dcterms:modified xsi:type="dcterms:W3CDTF">2023-02-09T22:49:53Z</dcterms:modified>
</cp:coreProperties>
</file>